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43"/>
  </p:notesMasterIdLst>
  <p:sldIdLst>
    <p:sldId id="256" r:id="rId2"/>
    <p:sldId id="258" r:id="rId3"/>
    <p:sldId id="259" r:id="rId4"/>
    <p:sldId id="260" r:id="rId5"/>
    <p:sldId id="263" r:id="rId6"/>
    <p:sldId id="264" r:id="rId7"/>
    <p:sldId id="265" r:id="rId8"/>
    <p:sldId id="311" r:id="rId9"/>
    <p:sldId id="262" r:id="rId10"/>
    <p:sldId id="302" r:id="rId11"/>
    <p:sldId id="295" r:id="rId12"/>
    <p:sldId id="315" r:id="rId13"/>
    <p:sldId id="312" r:id="rId14"/>
    <p:sldId id="271" r:id="rId15"/>
    <p:sldId id="305" r:id="rId16"/>
    <p:sldId id="309" r:id="rId17"/>
    <p:sldId id="310" r:id="rId18"/>
    <p:sldId id="313" r:id="rId19"/>
    <p:sldId id="366" r:id="rId20"/>
    <p:sldId id="317" r:id="rId21"/>
    <p:sldId id="318" r:id="rId22"/>
    <p:sldId id="369" r:id="rId23"/>
    <p:sldId id="319" r:id="rId24"/>
    <p:sldId id="320" r:id="rId25"/>
    <p:sldId id="321" r:id="rId26"/>
    <p:sldId id="322" r:id="rId27"/>
    <p:sldId id="323" r:id="rId28"/>
    <p:sldId id="324" r:id="rId29"/>
    <p:sldId id="367" r:id="rId30"/>
    <p:sldId id="344" r:id="rId31"/>
    <p:sldId id="345" r:id="rId32"/>
    <p:sldId id="346" r:id="rId33"/>
    <p:sldId id="347" r:id="rId34"/>
    <p:sldId id="351" r:id="rId35"/>
    <p:sldId id="359" r:id="rId36"/>
    <p:sldId id="361" r:id="rId37"/>
    <p:sldId id="362" r:id="rId38"/>
    <p:sldId id="364" r:id="rId39"/>
    <p:sldId id="365" r:id="rId40"/>
    <p:sldId id="363" r:id="rId41"/>
    <p:sldId id="368" r:id="rId4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98"/>
    <a:srgbClr val="666699"/>
    <a:srgbClr val="0066CC"/>
    <a:srgbClr val="33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52760" autoAdjust="0"/>
  </p:normalViewPr>
  <p:slideViewPr>
    <p:cSldViewPr>
      <p:cViewPr varScale="1">
        <p:scale>
          <a:sx n="34" d="100"/>
          <a:sy n="34" d="100"/>
        </p:scale>
        <p:origin x="2012" y="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A9B9A1-E960-4450-8D36-39B00E13A4F9}"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endParaRPr lang="en-US"/>
        </a:p>
      </dgm:t>
    </dgm:pt>
    <dgm:pt modelId="{6CB2BCBD-93FE-4922-9C42-1F53BD3F2DE0}">
      <dgm:prSet phldrT="[Text]"/>
      <dgm:spPr/>
      <dgm:t>
        <a:bodyPr/>
        <a:lstStyle/>
        <a:p>
          <a:r>
            <a:rPr lang="en-US" dirty="0" smtClean="0"/>
            <a:t>Rubric</a:t>
          </a:r>
          <a:endParaRPr lang="en-US" dirty="0"/>
        </a:p>
      </dgm:t>
    </dgm:pt>
    <dgm:pt modelId="{DFF7D7FD-E448-4254-9944-05622AC90D88}" type="parTrans" cxnId="{C2520EDA-B3EE-4DAC-AE4C-4FEB771E2032}">
      <dgm:prSet/>
      <dgm:spPr/>
      <dgm:t>
        <a:bodyPr/>
        <a:lstStyle/>
        <a:p>
          <a:endParaRPr lang="en-US"/>
        </a:p>
      </dgm:t>
    </dgm:pt>
    <dgm:pt modelId="{8E82B666-ADB8-4BF6-8BE8-9A4B54FAAFB2}" type="sibTrans" cxnId="{C2520EDA-B3EE-4DAC-AE4C-4FEB771E2032}">
      <dgm:prSet/>
      <dgm:spPr/>
      <dgm:t>
        <a:bodyPr/>
        <a:lstStyle/>
        <a:p>
          <a:endParaRPr lang="en-US"/>
        </a:p>
      </dgm:t>
    </dgm:pt>
    <dgm:pt modelId="{AEC59B41-315C-420C-AE69-CA9877B4303F}">
      <dgm:prSet phldrT="[Text]"/>
      <dgm:spPr/>
      <dgm:t>
        <a:bodyPr/>
        <a:lstStyle/>
        <a:p>
          <a:r>
            <a:rPr lang="en-US" dirty="0" smtClean="0"/>
            <a:t>Generic 6 x 6 Rubric</a:t>
          </a:r>
          <a:endParaRPr lang="en-US" dirty="0"/>
        </a:p>
      </dgm:t>
    </dgm:pt>
    <dgm:pt modelId="{82D1C7FE-5604-49E8-A782-CE78F4D084A0}" type="parTrans" cxnId="{078A828C-DA4D-41FE-9289-08D65FD567EC}">
      <dgm:prSet/>
      <dgm:spPr/>
      <dgm:t>
        <a:bodyPr/>
        <a:lstStyle/>
        <a:p>
          <a:endParaRPr lang="en-US"/>
        </a:p>
      </dgm:t>
    </dgm:pt>
    <dgm:pt modelId="{F8C1AE6A-56B6-477F-B0D7-A60B8C65E841}" type="sibTrans" cxnId="{078A828C-DA4D-41FE-9289-08D65FD567EC}">
      <dgm:prSet/>
      <dgm:spPr/>
      <dgm:t>
        <a:bodyPr/>
        <a:lstStyle/>
        <a:p>
          <a:endParaRPr lang="en-US"/>
        </a:p>
      </dgm:t>
    </dgm:pt>
    <dgm:pt modelId="{82087777-0786-4C7D-B0B6-36A63726FF88}">
      <dgm:prSet phldrT="[Text]"/>
      <dgm:spPr/>
      <dgm:t>
        <a:bodyPr/>
        <a:lstStyle/>
        <a:p>
          <a:r>
            <a:rPr lang="en-US" dirty="0" smtClean="0"/>
            <a:t>LP</a:t>
          </a:r>
          <a:endParaRPr lang="en-US" dirty="0"/>
        </a:p>
      </dgm:t>
    </dgm:pt>
    <dgm:pt modelId="{647572C9-B89F-4620-93EB-71B2B8A98FC1}" type="parTrans" cxnId="{D7F18A5A-CAAB-4668-8825-9C1602BB57A3}">
      <dgm:prSet/>
      <dgm:spPr/>
      <dgm:t>
        <a:bodyPr/>
        <a:lstStyle/>
        <a:p>
          <a:endParaRPr lang="en-US"/>
        </a:p>
      </dgm:t>
    </dgm:pt>
    <dgm:pt modelId="{AA151146-41B0-4AFD-8DA9-522D61FF6679}" type="sibTrans" cxnId="{D7F18A5A-CAAB-4668-8825-9C1602BB57A3}">
      <dgm:prSet/>
      <dgm:spPr/>
      <dgm:t>
        <a:bodyPr/>
        <a:lstStyle/>
        <a:p>
          <a:endParaRPr lang="en-US"/>
        </a:p>
      </dgm:t>
    </dgm:pt>
    <dgm:pt modelId="{A889062F-280D-4823-AE81-A14CE608885B}">
      <dgm:prSet phldrT="[Text]"/>
      <dgm:spPr/>
      <dgm:t>
        <a:bodyPr/>
        <a:lstStyle/>
        <a:p>
          <a:r>
            <a:rPr lang="en-US" dirty="0" smtClean="0"/>
            <a:t>Grade/Genre-Specific Learning Progression</a:t>
          </a:r>
          <a:endParaRPr lang="en-US" dirty="0"/>
        </a:p>
      </dgm:t>
    </dgm:pt>
    <dgm:pt modelId="{5C533A13-E73D-4B2C-BAF0-4638A62320AA}" type="parTrans" cxnId="{04CBC96E-8728-4AD2-A0EB-5441D60A927B}">
      <dgm:prSet/>
      <dgm:spPr/>
      <dgm:t>
        <a:bodyPr/>
        <a:lstStyle/>
        <a:p>
          <a:endParaRPr lang="en-US"/>
        </a:p>
      </dgm:t>
    </dgm:pt>
    <dgm:pt modelId="{9EFF7972-ACE2-48EF-B13F-6806503BFE70}" type="sibTrans" cxnId="{04CBC96E-8728-4AD2-A0EB-5441D60A927B}">
      <dgm:prSet/>
      <dgm:spPr/>
      <dgm:t>
        <a:bodyPr/>
        <a:lstStyle/>
        <a:p>
          <a:endParaRPr lang="en-US"/>
        </a:p>
      </dgm:t>
    </dgm:pt>
    <dgm:pt modelId="{5C402808-6CD4-4171-BFF4-C1DF4D012063}">
      <dgm:prSet phldrT="[Text]"/>
      <dgm:spPr/>
      <dgm:t>
        <a:bodyPr/>
        <a:lstStyle/>
        <a:p>
          <a:r>
            <a:rPr lang="en-US" dirty="0" smtClean="0"/>
            <a:t>6 Stages</a:t>
          </a:r>
          <a:endParaRPr lang="en-US" dirty="0"/>
        </a:p>
      </dgm:t>
    </dgm:pt>
    <dgm:pt modelId="{6C353C6B-5C43-4287-AAD9-215A38669B6E}" type="parTrans" cxnId="{8DA6401B-8D3E-4F72-BB3F-74DFF8FDCAC6}">
      <dgm:prSet/>
      <dgm:spPr/>
      <dgm:t>
        <a:bodyPr/>
        <a:lstStyle/>
        <a:p>
          <a:endParaRPr lang="en-US"/>
        </a:p>
      </dgm:t>
    </dgm:pt>
    <dgm:pt modelId="{2941BD8D-723C-472A-AD80-48204B498A66}" type="sibTrans" cxnId="{8DA6401B-8D3E-4F72-BB3F-74DFF8FDCAC6}">
      <dgm:prSet/>
      <dgm:spPr/>
      <dgm:t>
        <a:bodyPr/>
        <a:lstStyle/>
        <a:p>
          <a:endParaRPr lang="en-US"/>
        </a:p>
      </dgm:t>
    </dgm:pt>
    <dgm:pt modelId="{C44DA5C1-B833-404D-9BD7-8F4D81BCF5A0}">
      <dgm:prSet phldrT="[Text]"/>
      <dgm:spPr/>
      <dgm:t>
        <a:bodyPr/>
        <a:lstStyle/>
        <a:p>
          <a:r>
            <a:rPr lang="en-US" dirty="0" smtClean="0"/>
            <a:t>ALD</a:t>
          </a:r>
          <a:endParaRPr lang="en-US" dirty="0"/>
        </a:p>
      </dgm:t>
    </dgm:pt>
    <dgm:pt modelId="{D6C69E97-605F-4859-AA63-0176CE4EA723}" type="parTrans" cxnId="{F230EACE-1DF5-48AC-A937-FD2E6684B5AB}">
      <dgm:prSet/>
      <dgm:spPr/>
      <dgm:t>
        <a:bodyPr/>
        <a:lstStyle/>
        <a:p>
          <a:endParaRPr lang="en-US"/>
        </a:p>
      </dgm:t>
    </dgm:pt>
    <dgm:pt modelId="{4D334196-1106-4D74-A0E8-B477649A6933}" type="sibTrans" cxnId="{F230EACE-1DF5-48AC-A937-FD2E6684B5AB}">
      <dgm:prSet/>
      <dgm:spPr/>
      <dgm:t>
        <a:bodyPr/>
        <a:lstStyle/>
        <a:p>
          <a:endParaRPr lang="en-US"/>
        </a:p>
      </dgm:t>
    </dgm:pt>
    <dgm:pt modelId="{26AD4A6E-E6B5-48FC-A71D-C02D467EA925}">
      <dgm:prSet phldrT="[Text]"/>
      <dgm:spPr/>
      <dgm:t>
        <a:bodyPr/>
        <a:lstStyle/>
        <a:p>
          <a:r>
            <a:rPr lang="en-US" dirty="0" smtClean="0"/>
            <a:t>Achievement Level Descriptors</a:t>
          </a:r>
          <a:endParaRPr lang="en-US" dirty="0"/>
        </a:p>
      </dgm:t>
    </dgm:pt>
    <dgm:pt modelId="{0112F43D-2783-4B1B-AFAD-AC8CB0B955FE}" type="parTrans" cxnId="{7A736ABC-7B1E-4F13-AC7A-8EC5C580B351}">
      <dgm:prSet/>
      <dgm:spPr/>
      <dgm:t>
        <a:bodyPr/>
        <a:lstStyle/>
        <a:p>
          <a:endParaRPr lang="en-US"/>
        </a:p>
      </dgm:t>
    </dgm:pt>
    <dgm:pt modelId="{785D127D-A67A-4476-A23D-16951292DD98}" type="sibTrans" cxnId="{7A736ABC-7B1E-4F13-AC7A-8EC5C580B351}">
      <dgm:prSet/>
      <dgm:spPr/>
      <dgm:t>
        <a:bodyPr/>
        <a:lstStyle/>
        <a:p>
          <a:endParaRPr lang="en-US"/>
        </a:p>
      </dgm:t>
    </dgm:pt>
    <dgm:pt modelId="{0E208F78-372A-408B-A242-8D5D2749D421}">
      <dgm:prSet phldrT="[Text]"/>
      <dgm:spPr/>
      <dgm:t>
        <a:bodyPr/>
        <a:lstStyle/>
        <a:p>
          <a:r>
            <a:rPr lang="en-US" dirty="0" smtClean="0"/>
            <a:t>3 Levels</a:t>
          </a:r>
          <a:endParaRPr lang="en-US" dirty="0"/>
        </a:p>
      </dgm:t>
    </dgm:pt>
    <dgm:pt modelId="{63CC540E-A6B3-43E9-9459-23E51E9E0374}" type="parTrans" cxnId="{099A61A2-D921-47C8-BE6B-910862B87C0A}">
      <dgm:prSet/>
      <dgm:spPr/>
      <dgm:t>
        <a:bodyPr/>
        <a:lstStyle/>
        <a:p>
          <a:endParaRPr lang="en-US"/>
        </a:p>
      </dgm:t>
    </dgm:pt>
    <dgm:pt modelId="{7CFD50B0-08FF-4704-A223-E44A8635678D}" type="sibTrans" cxnId="{099A61A2-D921-47C8-BE6B-910862B87C0A}">
      <dgm:prSet/>
      <dgm:spPr/>
      <dgm:t>
        <a:bodyPr/>
        <a:lstStyle/>
        <a:p>
          <a:endParaRPr lang="en-US"/>
        </a:p>
      </dgm:t>
    </dgm:pt>
    <dgm:pt modelId="{CB99A07A-D3A4-4822-9800-C287BFD1F298}">
      <dgm:prSet phldrT="[Text]"/>
      <dgm:spPr/>
      <dgm:t>
        <a:bodyPr/>
        <a:lstStyle/>
        <a:p>
          <a:r>
            <a:rPr lang="en-US" dirty="0" smtClean="0"/>
            <a:t>6 Traits x 6 Points </a:t>
          </a:r>
          <a:endParaRPr lang="en-US" dirty="0"/>
        </a:p>
      </dgm:t>
    </dgm:pt>
    <dgm:pt modelId="{00F62A1B-7F9C-41CA-80C8-48B6B1F79AF9}" type="parTrans" cxnId="{5346241C-75FB-4F3D-AC11-2AD4A613DC63}">
      <dgm:prSet/>
      <dgm:spPr/>
      <dgm:t>
        <a:bodyPr/>
        <a:lstStyle/>
        <a:p>
          <a:endParaRPr lang="en-US"/>
        </a:p>
      </dgm:t>
    </dgm:pt>
    <dgm:pt modelId="{48907281-F7E2-4D4D-AC73-CBCE44DB1E64}" type="sibTrans" cxnId="{5346241C-75FB-4F3D-AC11-2AD4A613DC63}">
      <dgm:prSet/>
      <dgm:spPr/>
      <dgm:t>
        <a:bodyPr/>
        <a:lstStyle/>
        <a:p>
          <a:endParaRPr lang="en-US"/>
        </a:p>
      </dgm:t>
    </dgm:pt>
    <dgm:pt modelId="{EA85F050-193F-4D1B-A625-E50C94CB5C5D}" type="pres">
      <dgm:prSet presAssocID="{32A9B9A1-E960-4450-8D36-39B00E13A4F9}" presName="linearFlow" presStyleCnt="0">
        <dgm:presLayoutVars>
          <dgm:dir/>
          <dgm:animLvl val="lvl"/>
          <dgm:resizeHandles val="exact"/>
        </dgm:presLayoutVars>
      </dgm:prSet>
      <dgm:spPr/>
      <dgm:t>
        <a:bodyPr/>
        <a:lstStyle/>
        <a:p>
          <a:endParaRPr lang="en-US"/>
        </a:p>
      </dgm:t>
    </dgm:pt>
    <dgm:pt modelId="{FFD19D89-D200-4317-A24D-2813CAF922DB}" type="pres">
      <dgm:prSet presAssocID="{6CB2BCBD-93FE-4922-9C42-1F53BD3F2DE0}" presName="composite" presStyleCnt="0"/>
      <dgm:spPr/>
    </dgm:pt>
    <dgm:pt modelId="{FBFDC414-17A7-443F-A51A-5015145D0A14}" type="pres">
      <dgm:prSet presAssocID="{6CB2BCBD-93FE-4922-9C42-1F53BD3F2DE0}" presName="parentText" presStyleLbl="alignNode1" presStyleIdx="0" presStyleCnt="3">
        <dgm:presLayoutVars>
          <dgm:chMax val="1"/>
          <dgm:bulletEnabled val="1"/>
        </dgm:presLayoutVars>
      </dgm:prSet>
      <dgm:spPr/>
      <dgm:t>
        <a:bodyPr/>
        <a:lstStyle/>
        <a:p>
          <a:endParaRPr lang="en-US"/>
        </a:p>
      </dgm:t>
    </dgm:pt>
    <dgm:pt modelId="{CBCA53F4-7A23-4EE5-B702-810E82D82C26}" type="pres">
      <dgm:prSet presAssocID="{6CB2BCBD-93FE-4922-9C42-1F53BD3F2DE0}" presName="descendantText" presStyleLbl="alignAcc1" presStyleIdx="0" presStyleCnt="3">
        <dgm:presLayoutVars>
          <dgm:bulletEnabled val="1"/>
        </dgm:presLayoutVars>
      </dgm:prSet>
      <dgm:spPr/>
      <dgm:t>
        <a:bodyPr/>
        <a:lstStyle/>
        <a:p>
          <a:endParaRPr lang="en-US"/>
        </a:p>
      </dgm:t>
    </dgm:pt>
    <dgm:pt modelId="{9BA2B243-7A4F-4F9B-888D-BB247173B73E}" type="pres">
      <dgm:prSet presAssocID="{8E82B666-ADB8-4BF6-8BE8-9A4B54FAAFB2}" presName="sp" presStyleCnt="0"/>
      <dgm:spPr/>
    </dgm:pt>
    <dgm:pt modelId="{D37CE6D0-6E46-463B-AD5B-AB937C578F49}" type="pres">
      <dgm:prSet presAssocID="{82087777-0786-4C7D-B0B6-36A63726FF88}" presName="composite" presStyleCnt="0"/>
      <dgm:spPr/>
    </dgm:pt>
    <dgm:pt modelId="{B736733D-7E7A-4789-870B-38B8500B645D}" type="pres">
      <dgm:prSet presAssocID="{82087777-0786-4C7D-B0B6-36A63726FF88}" presName="parentText" presStyleLbl="alignNode1" presStyleIdx="1" presStyleCnt="3">
        <dgm:presLayoutVars>
          <dgm:chMax val="1"/>
          <dgm:bulletEnabled val="1"/>
        </dgm:presLayoutVars>
      </dgm:prSet>
      <dgm:spPr/>
      <dgm:t>
        <a:bodyPr/>
        <a:lstStyle/>
        <a:p>
          <a:endParaRPr lang="en-US"/>
        </a:p>
      </dgm:t>
    </dgm:pt>
    <dgm:pt modelId="{B0B4FA1E-877A-4A04-AD76-D6011272C642}" type="pres">
      <dgm:prSet presAssocID="{82087777-0786-4C7D-B0B6-36A63726FF88}" presName="descendantText" presStyleLbl="alignAcc1" presStyleIdx="1" presStyleCnt="3">
        <dgm:presLayoutVars>
          <dgm:bulletEnabled val="1"/>
        </dgm:presLayoutVars>
      </dgm:prSet>
      <dgm:spPr/>
      <dgm:t>
        <a:bodyPr/>
        <a:lstStyle/>
        <a:p>
          <a:endParaRPr lang="en-US"/>
        </a:p>
      </dgm:t>
    </dgm:pt>
    <dgm:pt modelId="{A62D2267-A6C5-4FF0-8267-1805E2211C14}" type="pres">
      <dgm:prSet presAssocID="{AA151146-41B0-4AFD-8DA9-522D61FF6679}" presName="sp" presStyleCnt="0"/>
      <dgm:spPr/>
    </dgm:pt>
    <dgm:pt modelId="{C373BDAF-E945-472D-A493-F5EB8F813F0F}" type="pres">
      <dgm:prSet presAssocID="{C44DA5C1-B833-404D-9BD7-8F4D81BCF5A0}" presName="composite" presStyleCnt="0"/>
      <dgm:spPr/>
    </dgm:pt>
    <dgm:pt modelId="{CBAC9142-81FC-41B6-B32C-B182F5115CFD}" type="pres">
      <dgm:prSet presAssocID="{C44DA5C1-B833-404D-9BD7-8F4D81BCF5A0}" presName="parentText" presStyleLbl="alignNode1" presStyleIdx="2" presStyleCnt="3">
        <dgm:presLayoutVars>
          <dgm:chMax val="1"/>
          <dgm:bulletEnabled val="1"/>
        </dgm:presLayoutVars>
      </dgm:prSet>
      <dgm:spPr/>
      <dgm:t>
        <a:bodyPr/>
        <a:lstStyle/>
        <a:p>
          <a:endParaRPr lang="en-US"/>
        </a:p>
      </dgm:t>
    </dgm:pt>
    <dgm:pt modelId="{D1151841-22EC-4F57-9A2B-E52BA7C9132F}" type="pres">
      <dgm:prSet presAssocID="{C44DA5C1-B833-404D-9BD7-8F4D81BCF5A0}" presName="descendantText" presStyleLbl="alignAcc1" presStyleIdx="2" presStyleCnt="3" custScaleX="100623" custScaleY="112392">
        <dgm:presLayoutVars>
          <dgm:bulletEnabled val="1"/>
        </dgm:presLayoutVars>
      </dgm:prSet>
      <dgm:spPr/>
      <dgm:t>
        <a:bodyPr/>
        <a:lstStyle/>
        <a:p>
          <a:endParaRPr lang="en-US"/>
        </a:p>
      </dgm:t>
    </dgm:pt>
  </dgm:ptLst>
  <dgm:cxnLst>
    <dgm:cxn modelId="{5346241C-75FB-4F3D-AC11-2AD4A613DC63}" srcId="{6CB2BCBD-93FE-4922-9C42-1F53BD3F2DE0}" destId="{CB99A07A-D3A4-4822-9800-C287BFD1F298}" srcOrd="1" destOrd="0" parTransId="{00F62A1B-7F9C-41CA-80C8-48B6B1F79AF9}" sibTransId="{48907281-F7E2-4D4D-AC73-CBCE44DB1E64}"/>
    <dgm:cxn modelId="{D7F18A5A-CAAB-4668-8825-9C1602BB57A3}" srcId="{32A9B9A1-E960-4450-8D36-39B00E13A4F9}" destId="{82087777-0786-4C7D-B0B6-36A63726FF88}" srcOrd="1" destOrd="0" parTransId="{647572C9-B89F-4620-93EB-71B2B8A98FC1}" sibTransId="{AA151146-41B0-4AFD-8DA9-522D61FF6679}"/>
    <dgm:cxn modelId="{8CAE32E5-26BB-4092-9CAC-323B612FE12A}" type="presOf" srcId="{32A9B9A1-E960-4450-8D36-39B00E13A4F9}" destId="{EA85F050-193F-4D1B-A625-E50C94CB5C5D}" srcOrd="0" destOrd="0" presId="urn:microsoft.com/office/officeart/2005/8/layout/chevron2"/>
    <dgm:cxn modelId="{F230EACE-1DF5-48AC-A937-FD2E6684B5AB}" srcId="{32A9B9A1-E960-4450-8D36-39B00E13A4F9}" destId="{C44DA5C1-B833-404D-9BD7-8F4D81BCF5A0}" srcOrd="2" destOrd="0" parTransId="{D6C69E97-605F-4859-AA63-0176CE4EA723}" sibTransId="{4D334196-1106-4D74-A0E8-B477649A6933}"/>
    <dgm:cxn modelId="{04CBC96E-8728-4AD2-A0EB-5441D60A927B}" srcId="{82087777-0786-4C7D-B0B6-36A63726FF88}" destId="{A889062F-280D-4823-AE81-A14CE608885B}" srcOrd="0" destOrd="0" parTransId="{5C533A13-E73D-4B2C-BAF0-4638A62320AA}" sibTransId="{9EFF7972-ACE2-48EF-B13F-6806503BFE70}"/>
    <dgm:cxn modelId="{38F2AF13-786E-4BB4-B74A-C513F2E5903E}" type="presOf" srcId="{CB99A07A-D3A4-4822-9800-C287BFD1F298}" destId="{CBCA53F4-7A23-4EE5-B702-810E82D82C26}" srcOrd="0" destOrd="1" presId="urn:microsoft.com/office/officeart/2005/8/layout/chevron2"/>
    <dgm:cxn modelId="{7A736ABC-7B1E-4F13-AC7A-8EC5C580B351}" srcId="{C44DA5C1-B833-404D-9BD7-8F4D81BCF5A0}" destId="{26AD4A6E-E6B5-48FC-A71D-C02D467EA925}" srcOrd="0" destOrd="0" parTransId="{0112F43D-2783-4B1B-AFAD-AC8CB0B955FE}" sibTransId="{785D127D-A67A-4476-A23D-16951292DD98}"/>
    <dgm:cxn modelId="{03CCB619-9110-4863-97BC-46A6B1A950EF}" type="presOf" srcId="{C44DA5C1-B833-404D-9BD7-8F4D81BCF5A0}" destId="{CBAC9142-81FC-41B6-B32C-B182F5115CFD}" srcOrd="0" destOrd="0" presId="urn:microsoft.com/office/officeart/2005/8/layout/chevron2"/>
    <dgm:cxn modelId="{866FDE96-777F-4E9C-BFC9-CA8D54650C88}" type="presOf" srcId="{A889062F-280D-4823-AE81-A14CE608885B}" destId="{B0B4FA1E-877A-4A04-AD76-D6011272C642}" srcOrd="0" destOrd="0" presId="urn:microsoft.com/office/officeart/2005/8/layout/chevron2"/>
    <dgm:cxn modelId="{D8E00C6B-336C-4D16-AB4F-41397BF42424}" type="presOf" srcId="{82087777-0786-4C7D-B0B6-36A63726FF88}" destId="{B736733D-7E7A-4789-870B-38B8500B645D}" srcOrd="0" destOrd="0" presId="urn:microsoft.com/office/officeart/2005/8/layout/chevron2"/>
    <dgm:cxn modelId="{E6F59B4D-3198-4A6F-A69D-A9BCE2437590}" type="presOf" srcId="{26AD4A6E-E6B5-48FC-A71D-C02D467EA925}" destId="{D1151841-22EC-4F57-9A2B-E52BA7C9132F}" srcOrd="0" destOrd="0" presId="urn:microsoft.com/office/officeart/2005/8/layout/chevron2"/>
    <dgm:cxn modelId="{98A3139C-3D78-4AD7-8F3C-43462B56BD18}" type="presOf" srcId="{0E208F78-372A-408B-A242-8D5D2749D421}" destId="{D1151841-22EC-4F57-9A2B-E52BA7C9132F}" srcOrd="0" destOrd="1" presId="urn:microsoft.com/office/officeart/2005/8/layout/chevron2"/>
    <dgm:cxn modelId="{FB5BA876-5434-48F3-83F3-7B37EA2FD4B1}" type="presOf" srcId="{5C402808-6CD4-4171-BFF4-C1DF4D012063}" destId="{B0B4FA1E-877A-4A04-AD76-D6011272C642}" srcOrd="0" destOrd="1" presId="urn:microsoft.com/office/officeart/2005/8/layout/chevron2"/>
    <dgm:cxn modelId="{078A828C-DA4D-41FE-9289-08D65FD567EC}" srcId="{6CB2BCBD-93FE-4922-9C42-1F53BD3F2DE0}" destId="{AEC59B41-315C-420C-AE69-CA9877B4303F}" srcOrd="0" destOrd="0" parTransId="{82D1C7FE-5604-49E8-A782-CE78F4D084A0}" sibTransId="{F8C1AE6A-56B6-477F-B0D7-A60B8C65E841}"/>
    <dgm:cxn modelId="{8DA6401B-8D3E-4F72-BB3F-74DFF8FDCAC6}" srcId="{82087777-0786-4C7D-B0B6-36A63726FF88}" destId="{5C402808-6CD4-4171-BFF4-C1DF4D012063}" srcOrd="1" destOrd="0" parTransId="{6C353C6B-5C43-4287-AAD9-215A38669B6E}" sibTransId="{2941BD8D-723C-472A-AD80-48204B498A66}"/>
    <dgm:cxn modelId="{8AFDE39A-85C6-47EA-8D4B-96B541554F33}" type="presOf" srcId="{6CB2BCBD-93FE-4922-9C42-1F53BD3F2DE0}" destId="{FBFDC414-17A7-443F-A51A-5015145D0A14}" srcOrd="0" destOrd="0" presId="urn:microsoft.com/office/officeart/2005/8/layout/chevron2"/>
    <dgm:cxn modelId="{099A61A2-D921-47C8-BE6B-910862B87C0A}" srcId="{C44DA5C1-B833-404D-9BD7-8F4D81BCF5A0}" destId="{0E208F78-372A-408B-A242-8D5D2749D421}" srcOrd="1" destOrd="0" parTransId="{63CC540E-A6B3-43E9-9459-23E51E9E0374}" sibTransId="{7CFD50B0-08FF-4704-A223-E44A8635678D}"/>
    <dgm:cxn modelId="{C2520EDA-B3EE-4DAC-AE4C-4FEB771E2032}" srcId="{32A9B9A1-E960-4450-8D36-39B00E13A4F9}" destId="{6CB2BCBD-93FE-4922-9C42-1F53BD3F2DE0}" srcOrd="0" destOrd="0" parTransId="{DFF7D7FD-E448-4254-9944-05622AC90D88}" sibTransId="{8E82B666-ADB8-4BF6-8BE8-9A4B54FAAFB2}"/>
    <dgm:cxn modelId="{7F1CB38F-7DEB-4027-91FC-275E3513DB01}" type="presOf" srcId="{AEC59B41-315C-420C-AE69-CA9877B4303F}" destId="{CBCA53F4-7A23-4EE5-B702-810E82D82C26}" srcOrd="0" destOrd="0" presId="urn:microsoft.com/office/officeart/2005/8/layout/chevron2"/>
    <dgm:cxn modelId="{9A52E9D6-0CED-4EDF-A36F-99258B693DB6}" type="presParOf" srcId="{EA85F050-193F-4D1B-A625-E50C94CB5C5D}" destId="{FFD19D89-D200-4317-A24D-2813CAF922DB}" srcOrd="0" destOrd="0" presId="urn:microsoft.com/office/officeart/2005/8/layout/chevron2"/>
    <dgm:cxn modelId="{410C5282-A1D1-42B1-AE30-7A3035E7F4A5}" type="presParOf" srcId="{FFD19D89-D200-4317-A24D-2813CAF922DB}" destId="{FBFDC414-17A7-443F-A51A-5015145D0A14}" srcOrd="0" destOrd="0" presId="urn:microsoft.com/office/officeart/2005/8/layout/chevron2"/>
    <dgm:cxn modelId="{A242AE34-52A4-44C2-829A-1DB4904AF370}" type="presParOf" srcId="{FFD19D89-D200-4317-A24D-2813CAF922DB}" destId="{CBCA53F4-7A23-4EE5-B702-810E82D82C26}" srcOrd="1" destOrd="0" presId="urn:microsoft.com/office/officeart/2005/8/layout/chevron2"/>
    <dgm:cxn modelId="{9EB07C59-ABB1-43C4-A6B5-07D12C9A346C}" type="presParOf" srcId="{EA85F050-193F-4D1B-A625-E50C94CB5C5D}" destId="{9BA2B243-7A4F-4F9B-888D-BB247173B73E}" srcOrd="1" destOrd="0" presId="urn:microsoft.com/office/officeart/2005/8/layout/chevron2"/>
    <dgm:cxn modelId="{E474A6FD-EC77-4277-AE4B-B103CE67C427}" type="presParOf" srcId="{EA85F050-193F-4D1B-A625-E50C94CB5C5D}" destId="{D37CE6D0-6E46-463B-AD5B-AB937C578F49}" srcOrd="2" destOrd="0" presId="urn:microsoft.com/office/officeart/2005/8/layout/chevron2"/>
    <dgm:cxn modelId="{AE2CB0EE-1973-4185-8627-11DCFBF8F745}" type="presParOf" srcId="{D37CE6D0-6E46-463B-AD5B-AB937C578F49}" destId="{B736733D-7E7A-4789-870B-38B8500B645D}" srcOrd="0" destOrd="0" presId="urn:microsoft.com/office/officeart/2005/8/layout/chevron2"/>
    <dgm:cxn modelId="{BC318DB5-A1C7-4A45-93D2-D10EFF02D49B}" type="presParOf" srcId="{D37CE6D0-6E46-463B-AD5B-AB937C578F49}" destId="{B0B4FA1E-877A-4A04-AD76-D6011272C642}" srcOrd="1" destOrd="0" presId="urn:microsoft.com/office/officeart/2005/8/layout/chevron2"/>
    <dgm:cxn modelId="{C04ACB1A-94EB-48A5-BCF2-8907F696CBB4}" type="presParOf" srcId="{EA85F050-193F-4D1B-A625-E50C94CB5C5D}" destId="{A62D2267-A6C5-4FF0-8267-1805E2211C14}" srcOrd="3" destOrd="0" presId="urn:microsoft.com/office/officeart/2005/8/layout/chevron2"/>
    <dgm:cxn modelId="{CBF7423F-A8E7-4E17-B3D0-8F27BF4AD51C}" type="presParOf" srcId="{EA85F050-193F-4D1B-A625-E50C94CB5C5D}" destId="{C373BDAF-E945-472D-A493-F5EB8F813F0F}" srcOrd="4" destOrd="0" presId="urn:microsoft.com/office/officeart/2005/8/layout/chevron2"/>
    <dgm:cxn modelId="{D61C181F-5EBB-4640-A3FC-28D20B5B336E}" type="presParOf" srcId="{C373BDAF-E945-472D-A493-F5EB8F813F0F}" destId="{CBAC9142-81FC-41B6-B32C-B182F5115CFD}" srcOrd="0" destOrd="0" presId="urn:microsoft.com/office/officeart/2005/8/layout/chevron2"/>
    <dgm:cxn modelId="{C1B70D23-9059-47B0-8C24-D80738951ABB}" type="presParOf" srcId="{C373BDAF-E945-472D-A493-F5EB8F813F0F}" destId="{D1151841-22EC-4F57-9A2B-E52BA7C9132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FDC414-17A7-443F-A51A-5015145D0A14}">
      <dsp:nvSpPr>
        <dsp:cNvPr id="0" name=""/>
        <dsp:cNvSpPr/>
      </dsp:nvSpPr>
      <dsp:spPr>
        <a:xfrm rot="5400000">
          <a:off x="-252812" y="245509"/>
          <a:ext cx="1611682" cy="1128177"/>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Rubric</a:t>
          </a:r>
          <a:endParaRPr lang="en-US" sz="2900" kern="1200" dirty="0"/>
        </a:p>
      </dsp:txBody>
      <dsp:txXfrm rot="-5400000">
        <a:off x="-11059" y="567846"/>
        <a:ext cx="1128177" cy="483505"/>
      </dsp:txXfrm>
    </dsp:sp>
    <dsp:sp modelId="{CBCA53F4-7A23-4EE5-B702-810E82D82C26}">
      <dsp:nvSpPr>
        <dsp:cNvPr id="0" name=""/>
        <dsp:cNvSpPr/>
      </dsp:nvSpPr>
      <dsp:spPr>
        <a:xfrm rot="5400000">
          <a:off x="4144031" y="-3023157"/>
          <a:ext cx="1047593" cy="710142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Generic 6 x 6 Rubric</a:t>
          </a:r>
          <a:endParaRPr lang="en-US" sz="2600" kern="1200" dirty="0"/>
        </a:p>
        <a:p>
          <a:pPr marL="228600" lvl="1" indent="-228600" algn="l" defTabSz="1155700">
            <a:lnSpc>
              <a:spcPct val="90000"/>
            </a:lnSpc>
            <a:spcBef>
              <a:spcPct val="0"/>
            </a:spcBef>
            <a:spcAft>
              <a:spcPct val="15000"/>
            </a:spcAft>
            <a:buChar char="••"/>
          </a:pPr>
          <a:r>
            <a:rPr lang="en-US" sz="2600" kern="1200" dirty="0" smtClean="0"/>
            <a:t>6 Traits x 6 Points </a:t>
          </a:r>
          <a:endParaRPr lang="en-US" sz="2600" kern="1200" dirty="0"/>
        </a:p>
      </dsp:txBody>
      <dsp:txXfrm rot="-5400000">
        <a:off x="1117117" y="54896"/>
        <a:ext cx="7050283" cy="945315"/>
      </dsp:txXfrm>
    </dsp:sp>
    <dsp:sp modelId="{B736733D-7E7A-4789-870B-38B8500B645D}">
      <dsp:nvSpPr>
        <dsp:cNvPr id="0" name=""/>
        <dsp:cNvSpPr/>
      </dsp:nvSpPr>
      <dsp:spPr>
        <a:xfrm rot="5400000">
          <a:off x="-252812" y="1666438"/>
          <a:ext cx="1611682" cy="1128177"/>
        </a:xfrm>
        <a:prstGeom prst="chevron">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LP</a:t>
          </a:r>
          <a:endParaRPr lang="en-US" sz="2900" kern="1200" dirty="0"/>
        </a:p>
      </dsp:txBody>
      <dsp:txXfrm rot="-5400000">
        <a:off x="-11059" y="1988775"/>
        <a:ext cx="1128177" cy="483505"/>
      </dsp:txXfrm>
    </dsp:sp>
    <dsp:sp modelId="{B0B4FA1E-877A-4A04-AD76-D6011272C642}">
      <dsp:nvSpPr>
        <dsp:cNvPr id="0" name=""/>
        <dsp:cNvSpPr/>
      </dsp:nvSpPr>
      <dsp:spPr>
        <a:xfrm rot="5400000">
          <a:off x="4144031" y="-1602228"/>
          <a:ext cx="1047593" cy="7101422"/>
        </a:xfrm>
        <a:prstGeom prst="round2Same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Grade/Genre-Specific Learning Progression</a:t>
          </a:r>
          <a:endParaRPr lang="en-US" sz="2600" kern="1200" dirty="0"/>
        </a:p>
        <a:p>
          <a:pPr marL="228600" lvl="1" indent="-228600" algn="l" defTabSz="1155700">
            <a:lnSpc>
              <a:spcPct val="90000"/>
            </a:lnSpc>
            <a:spcBef>
              <a:spcPct val="0"/>
            </a:spcBef>
            <a:spcAft>
              <a:spcPct val="15000"/>
            </a:spcAft>
            <a:buChar char="••"/>
          </a:pPr>
          <a:r>
            <a:rPr lang="en-US" sz="2600" kern="1200" dirty="0" smtClean="0"/>
            <a:t>6 Stages</a:t>
          </a:r>
          <a:endParaRPr lang="en-US" sz="2600" kern="1200" dirty="0"/>
        </a:p>
      </dsp:txBody>
      <dsp:txXfrm rot="-5400000">
        <a:off x="1117117" y="1475825"/>
        <a:ext cx="7050283" cy="945315"/>
      </dsp:txXfrm>
    </dsp:sp>
    <dsp:sp modelId="{CBAC9142-81FC-41B6-B32C-B182F5115CFD}">
      <dsp:nvSpPr>
        <dsp:cNvPr id="0" name=""/>
        <dsp:cNvSpPr/>
      </dsp:nvSpPr>
      <dsp:spPr>
        <a:xfrm rot="5400000">
          <a:off x="-252812" y="3152275"/>
          <a:ext cx="1611682" cy="1128177"/>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kern="1200" dirty="0" smtClean="0"/>
            <a:t>ALD</a:t>
          </a:r>
          <a:endParaRPr lang="en-US" sz="2900" kern="1200" dirty="0"/>
        </a:p>
      </dsp:txBody>
      <dsp:txXfrm rot="-5400000">
        <a:off x="-11059" y="3474612"/>
        <a:ext cx="1128177" cy="483505"/>
      </dsp:txXfrm>
    </dsp:sp>
    <dsp:sp modelId="{D1151841-22EC-4F57-9A2B-E52BA7C9132F}">
      <dsp:nvSpPr>
        <dsp:cNvPr id="0" name=""/>
        <dsp:cNvSpPr/>
      </dsp:nvSpPr>
      <dsp:spPr>
        <a:xfrm rot="5400000">
          <a:off x="4079122" y="-138511"/>
          <a:ext cx="1177411" cy="7145663"/>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Achievement Level Descriptors</a:t>
          </a:r>
          <a:endParaRPr lang="en-US" sz="2600" kern="1200" dirty="0"/>
        </a:p>
        <a:p>
          <a:pPr marL="228600" lvl="1" indent="-228600" algn="l" defTabSz="1155700">
            <a:lnSpc>
              <a:spcPct val="90000"/>
            </a:lnSpc>
            <a:spcBef>
              <a:spcPct val="0"/>
            </a:spcBef>
            <a:spcAft>
              <a:spcPct val="15000"/>
            </a:spcAft>
            <a:buChar char="••"/>
          </a:pPr>
          <a:r>
            <a:rPr lang="en-US" sz="2600" kern="1200" dirty="0" smtClean="0"/>
            <a:t>3 Levels</a:t>
          </a:r>
          <a:endParaRPr lang="en-US" sz="2600" kern="1200" dirty="0"/>
        </a:p>
      </dsp:txBody>
      <dsp:txXfrm rot="-5400000">
        <a:off x="1094996" y="2903091"/>
        <a:ext cx="7088187" cy="106245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1" cy="480060"/>
          </a:xfrm>
          <a:prstGeom prst="rect">
            <a:avLst/>
          </a:prstGeom>
        </p:spPr>
        <p:txBody>
          <a:bodyPr vert="horz" lIns="95747" tIns="47873" rIns="95747" bIns="47873" rtlCol="0"/>
          <a:lstStyle>
            <a:lvl1pPr algn="l">
              <a:defRPr sz="1300"/>
            </a:lvl1pPr>
          </a:lstStyle>
          <a:p>
            <a:endParaRPr lang="en-US"/>
          </a:p>
        </p:txBody>
      </p:sp>
      <p:sp>
        <p:nvSpPr>
          <p:cNvPr id="3" name="Date Placeholder 2"/>
          <p:cNvSpPr>
            <a:spLocks noGrp="1"/>
          </p:cNvSpPr>
          <p:nvPr>
            <p:ph type="dt" idx="1"/>
          </p:nvPr>
        </p:nvSpPr>
        <p:spPr>
          <a:xfrm>
            <a:off x="4143588" y="0"/>
            <a:ext cx="3169921" cy="480060"/>
          </a:xfrm>
          <a:prstGeom prst="rect">
            <a:avLst/>
          </a:prstGeom>
        </p:spPr>
        <p:txBody>
          <a:bodyPr vert="horz" lIns="95747" tIns="47873" rIns="95747" bIns="47873" rtlCol="0"/>
          <a:lstStyle>
            <a:lvl1pPr algn="r">
              <a:defRPr sz="1300"/>
            </a:lvl1pPr>
          </a:lstStyle>
          <a:p>
            <a:fld id="{DFC8A0FD-5BCB-4AE0-BBAE-968FB87B149B}" type="datetimeFigureOut">
              <a:rPr lang="en-US" smtClean="0"/>
              <a:t>3/30/2020</a:t>
            </a:fld>
            <a:endParaRPr lang="en-US"/>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5747" tIns="47873" rIns="95747" bIns="47873"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5747" tIns="47873" rIns="95747" bIns="4787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1" cy="480060"/>
          </a:xfrm>
          <a:prstGeom prst="rect">
            <a:avLst/>
          </a:prstGeom>
        </p:spPr>
        <p:txBody>
          <a:bodyPr vert="horz" lIns="95747" tIns="47873" rIns="95747" bIns="47873" rtlCol="0" anchor="b"/>
          <a:lstStyle>
            <a:lvl1pPr algn="l">
              <a:defRPr sz="1300"/>
            </a:lvl1pPr>
          </a:lstStyle>
          <a:p>
            <a:endParaRPr lang="en-US"/>
          </a:p>
        </p:txBody>
      </p:sp>
      <p:sp>
        <p:nvSpPr>
          <p:cNvPr id="7" name="Slide Number Placeholder 6"/>
          <p:cNvSpPr>
            <a:spLocks noGrp="1"/>
          </p:cNvSpPr>
          <p:nvPr>
            <p:ph type="sldNum" sz="quarter" idx="5"/>
          </p:nvPr>
        </p:nvSpPr>
        <p:spPr>
          <a:xfrm>
            <a:off x="4143588" y="9119473"/>
            <a:ext cx="3169921" cy="480060"/>
          </a:xfrm>
          <a:prstGeom prst="rect">
            <a:avLst/>
          </a:prstGeom>
        </p:spPr>
        <p:txBody>
          <a:bodyPr vert="horz" lIns="95747" tIns="47873" rIns="95747" bIns="47873" rtlCol="0" anchor="b"/>
          <a:lstStyle>
            <a:lvl1pPr algn="r">
              <a:defRPr sz="1300"/>
            </a:lvl1pPr>
          </a:lstStyle>
          <a:p>
            <a:fld id="{B3468F5C-FB58-49A3-B7D7-BDFCC4CFAB16}" type="slidenum">
              <a:rPr lang="en-US" smtClean="0"/>
              <a:t>‹#›</a:t>
            </a:fld>
            <a:endParaRPr lang="en-US"/>
          </a:p>
        </p:txBody>
      </p:sp>
    </p:spTree>
    <p:extLst>
      <p:ext uri="{BB962C8B-B14F-4D97-AF65-F5344CB8AC3E}">
        <p14:creationId xmlns:p14="http://schemas.microsoft.com/office/powerpoint/2010/main" val="3257339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and minimize these files before starting:</a:t>
            </a:r>
          </a:p>
          <a:p>
            <a:r>
              <a:rPr lang="en-US" dirty="0" smtClean="0"/>
              <a:t>Rubric.pdf</a:t>
            </a:r>
          </a:p>
          <a:p>
            <a:r>
              <a:rPr lang="en-US" dirty="0" smtClean="0"/>
              <a:t>Narr 5-6</a:t>
            </a:r>
            <a:r>
              <a:rPr lang="en-US" baseline="0" dirty="0" smtClean="0"/>
              <a:t> ALD.pdf</a:t>
            </a:r>
          </a:p>
          <a:p>
            <a:r>
              <a:rPr lang="en-US" baseline="0" dirty="0" err="1" smtClean="0"/>
              <a:t>Inf</a:t>
            </a:r>
            <a:r>
              <a:rPr lang="en-US" baseline="0" dirty="0" smtClean="0"/>
              <a:t> 7-8 ALD.pdf</a:t>
            </a:r>
          </a:p>
          <a:p>
            <a:r>
              <a:rPr lang="en-US" baseline="0" dirty="0" smtClean="0"/>
              <a:t>A/O 9-10 ALD.pdf</a:t>
            </a:r>
          </a:p>
          <a:p>
            <a:endParaRPr lang="en-US" baseline="0" dirty="0" smtClean="0"/>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a:t>
            </a:fld>
            <a:endParaRPr lang="en-US"/>
          </a:p>
        </p:txBody>
      </p:sp>
    </p:spTree>
    <p:extLst>
      <p:ext uri="{BB962C8B-B14F-4D97-AF65-F5344CB8AC3E}">
        <p14:creationId xmlns:p14="http://schemas.microsoft.com/office/powerpoint/2010/main" val="4285311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7015B-4447-47F5-9678-8045018ED270}" type="slidenum">
              <a:rPr lang="en-US" altLang="en-US"/>
              <a:pPr/>
              <a:t>10</a:t>
            </a:fld>
            <a:endParaRPr lang="en-US" alt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dirty="0" smtClean="0"/>
              <a:t>The</a:t>
            </a:r>
            <a:r>
              <a:rPr lang="en-US" altLang="en-US" baseline="0" dirty="0" smtClean="0"/>
              <a:t> Writing Test</a:t>
            </a:r>
            <a:r>
              <a:rPr lang="en-US" altLang="en-US" dirty="0" smtClean="0"/>
              <a:t> has three grade bands:</a:t>
            </a:r>
            <a:r>
              <a:rPr lang="en-US" altLang="en-US" baseline="0" dirty="0" smtClean="0"/>
              <a:t> </a:t>
            </a:r>
            <a:r>
              <a:rPr lang="en-US" altLang="en-US" dirty="0" smtClean="0"/>
              <a:t>grades 5-6, 7-8, and 9-10. Each of you has been assigned to one grade band with two grades. Within your grade band, you will examine essays</a:t>
            </a:r>
            <a:r>
              <a:rPr lang="en-US" altLang="en-US" baseline="0" dirty="0" smtClean="0"/>
              <a:t> from all three genres: Narrative, Informative, and Argument/Opinion. For each test, you will recommend two cut scores, one for Level 2 and one for Level 3. You will do so by first examining for each grade/genre combination achievement level descriptors and then identifying the first essay in an ordered set that appears to satisfy (minimally) the criteria for Level 2 and then the first essay that appears to satisfy (minimally) the criteria for Level 3. You will have six packets to work on. As I mentioned earlier, each packet should take about an hour to complete. Please open the packets in order and complete one packet and submit it before moving on to the next one. We will talk more about that later.</a:t>
            </a:r>
            <a:endParaRPr lang="en-US" altLang="en-US" dirty="0"/>
          </a:p>
        </p:txBody>
      </p:sp>
    </p:spTree>
    <p:extLst>
      <p:ext uri="{BB962C8B-B14F-4D97-AF65-F5344CB8AC3E}">
        <p14:creationId xmlns:p14="http://schemas.microsoft.com/office/powerpoint/2010/main" val="3199351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7015B-4447-47F5-9678-8045018ED270}" type="slidenum">
              <a:rPr lang="en-US" altLang="en-US"/>
              <a:pPr/>
              <a:t>11</a:t>
            </a:fld>
            <a:endParaRPr lang="en-US" alt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dirty="0" smtClean="0"/>
              <a:t>The stimulus-based prompts all</a:t>
            </a:r>
            <a:r>
              <a:rPr lang="en-US" altLang="en-US" baseline="0" dirty="0" smtClean="0"/>
              <a:t> require the student to read something and then write an essay, using information from the readings. In this example, students have to read two brief essays and then compare and contrast elements of the two essays in a new informative essay.</a:t>
            </a:r>
            <a:endParaRPr lang="en-US" altLang="en-US" dirty="0"/>
          </a:p>
        </p:txBody>
      </p:sp>
    </p:spTree>
    <p:extLst>
      <p:ext uri="{BB962C8B-B14F-4D97-AF65-F5344CB8AC3E}">
        <p14:creationId xmlns:p14="http://schemas.microsoft.com/office/powerpoint/2010/main" val="2399858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7015B-4447-47F5-9678-8045018ED270}" type="slidenum">
              <a:rPr lang="en-US" altLang="en-US"/>
              <a:pPr/>
              <a:t>12</a:t>
            </a:fld>
            <a:endParaRPr lang="en-US" alt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dirty="0" smtClean="0"/>
              <a:t>Scoring is on a 6 by 6 grid – 6 dimensions (domains, traits), each scored on a 6-point scale. Here are the six dimensions.</a:t>
            </a:r>
            <a:r>
              <a:rPr lang="en-US" altLang="en-US" baseline="0" dirty="0" smtClean="0"/>
              <a:t> </a:t>
            </a:r>
            <a:r>
              <a:rPr lang="en-US" altLang="en-US" dirty="0" smtClean="0"/>
              <a:t>[</a:t>
            </a:r>
            <a:r>
              <a:rPr lang="en-US" altLang="en-US" b="1" i="1" dirty="0" smtClean="0"/>
              <a:t>Read</a:t>
            </a:r>
            <a:r>
              <a:rPr lang="en-US" altLang="en-US" dirty="0" smtClean="0"/>
              <a:t>].</a:t>
            </a:r>
          </a:p>
          <a:p>
            <a:r>
              <a:rPr lang="en-US" altLang="en-US" dirty="0" smtClean="0"/>
              <a:t>With six dimensions, each scored on a 6-point scale (1-6), students can earn</a:t>
            </a:r>
            <a:r>
              <a:rPr lang="en-US" altLang="en-US" baseline="0" dirty="0" smtClean="0"/>
              <a:t> total scores of 6 to 36. Here’s the full generic scoring rubric. [</a:t>
            </a:r>
            <a:r>
              <a:rPr lang="en-US" altLang="en-US" b="1" i="1" baseline="0" dirty="0" smtClean="0"/>
              <a:t>Click 6-36; quickly go over the 6x6 grid, but do not dwell</a:t>
            </a:r>
            <a:r>
              <a:rPr lang="en-US" altLang="en-US" baseline="0" dirty="0" smtClean="0"/>
              <a:t>.]</a:t>
            </a:r>
          </a:p>
          <a:p>
            <a:r>
              <a:rPr lang="en-US" altLang="en-US" baseline="0" dirty="0" smtClean="0"/>
              <a:t>If you’re not familiar with the scoring rubric, you can always return to the website and take a longer look. I wanted to point out that all the essays we will be reviewing have already been scored, so you don’t actually have to apply these rubrics. Our purpose here is to let you see how our scorers apply these rubrics to come up with these scores. Your task will be more general than that of a scorer. But we’ll get to that later.</a:t>
            </a:r>
            <a:endParaRPr lang="en-US" altLang="en-US" dirty="0"/>
          </a:p>
        </p:txBody>
      </p:sp>
    </p:spTree>
    <p:extLst>
      <p:ext uri="{BB962C8B-B14F-4D97-AF65-F5344CB8AC3E}">
        <p14:creationId xmlns:p14="http://schemas.microsoft.com/office/powerpoint/2010/main" val="43114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a:t>
            </a:r>
            <a:r>
              <a:rPr lang="en-US" baseline="0" dirty="0" smtClean="0"/>
              <a:t> there any questions? [Answer questions and call the break and return time.]</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13</a:t>
            </a:fld>
            <a:endParaRPr lang="en-US"/>
          </a:p>
        </p:txBody>
      </p:sp>
    </p:spTree>
    <p:extLst>
      <p:ext uri="{BB962C8B-B14F-4D97-AF65-F5344CB8AC3E}">
        <p14:creationId xmlns:p14="http://schemas.microsoft.com/office/powerpoint/2010/main" val="632454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look at the ALDs.</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14</a:t>
            </a:fld>
            <a:endParaRPr lang="en-US"/>
          </a:p>
        </p:txBody>
      </p:sp>
    </p:spTree>
    <p:extLst>
      <p:ext uri="{BB962C8B-B14F-4D97-AF65-F5344CB8AC3E}">
        <p14:creationId xmlns:p14="http://schemas.microsoft.com/office/powerpoint/2010/main" val="1969294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7015B-4447-47F5-9678-8045018ED270}" type="slidenum">
              <a:rPr lang="en-US" altLang="en-US"/>
              <a:pPr/>
              <a:t>15</a:t>
            </a:fld>
            <a:endParaRPr lang="en-US" alt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dirty="0" smtClean="0"/>
              <a:t>Learning progressions are</a:t>
            </a:r>
            <a:r>
              <a:rPr lang="en-US" altLang="en-US" baseline="0" dirty="0" smtClean="0"/>
              <a:t> descriptions of how students progress (in this case, in writing achievement) from non-writers to accomplished writers. Along the way, there are recognizable accomplishments that mark a student as having arrived at a particular peak or plateau. </a:t>
            </a:r>
            <a:r>
              <a:rPr lang="en-US" altLang="en-US" baseline="0" dirty="0" smtClean="0"/>
              <a:t>We developed learning progressions for these tests by starting with the 6x6 rubric and focusing on what we would expect of sixth graders that we might not expect of fifth graders for each domain, then what we would expect of seventh graders that we might not expect of sixth graders for that same domain, and so on.</a:t>
            </a:r>
            <a:endParaRPr lang="en-US" altLang="en-US" baseline="0" dirty="0" smtClean="0"/>
          </a:p>
          <a:p>
            <a:endParaRPr lang="en-US" altLang="en-US" baseline="0" dirty="0" smtClean="0"/>
          </a:p>
          <a:p>
            <a:r>
              <a:rPr lang="en-US" altLang="en-US" baseline="0" dirty="0" smtClean="0"/>
              <a:t>We have taken those learning progressions and translated them into achievement level descriptors or ALDs. For every grade/genre combination, there are three achievement levels. These are not as yet named, but the ALDs are quite detailed so that it is possible to describe the performance of a student or group of students at each of the levels without having to resort to labels. You received a set of ALDs with your webinar invitation, and we will examine those momentarily.</a:t>
            </a:r>
            <a:endParaRPr lang="en-US" altLang="en-US" dirty="0"/>
          </a:p>
        </p:txBody>
      </p:sp>
    </p:spTree>
    <p:extLst>
      <p:ext uri="{BB962C8B-B14F-4D97-AF65-F5344CB8AC3E}">
        <p14:creationId xmlns:p14="http://schemas.microsoft.com/office/powerpoint/2010/main" val="3923787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7015B-4447-47F5-9678-8045018ED270}" type="slidenum">
              <a:rPr lang="en-US" altLang="en-US"/>
              <a:pPr/>
              <a:t>16</a:t>
            </a:fld>
            <a:endParaRPr lang="en-US" alt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sz="1500" dirty="0"/>
              <a:t>But first, let’s take a quick look at learning progressions.</a:t>
            </a:r>
            <a:r>
              <a:rPr lang="en-US" sz="1500" dirty="0"/>
              <a:t> Learning progressions are a “visual and conceptual map that explains how students might move from simpler to more sophisticated understanding within a subject”. </a:t>
            </a:r>
            <a:r>
              <a:rPr lang="en-US" sz="1500" dirty="0" smtClean="0"/>
              <a:t>We translated </a:t>
            </a:r>
            <a:r>
              <a:rPr lang="en-US" sz="1500" dirty="0"/>
              <a:t>the generic 6x6 rubric into grade/genre-specific learning progressions. Each of these progressions has 6 stages, roughly paralleling the score points for each of the 6 traits. </a:t>
            </a:r>
            <a:r>
              <a:rPr lang="en-US" sz="1500" dirty="0" smtClean="0"/>
              <a:t>We then </a:t>
            </a:r>
            <a:r>
              <a:rPr lang="en-US" sz="1500" dirty="0"/>
              <a:t>used those learning progressions to develop achievement level descriptors. For every grade and genre combination, there are 3 achievement levels, roughly corresponding to pairs of stages in the learning progression. For example, the ALD for Level 1 encompasses and summarizes Learning Progressions 1 and 2. ALD Level 2 encompasses and summarizes Learning Progressions 3 and 4, and ALD Level 3 encompasses and summarizes Learning Progressions 5 and 6.</a:t>
            </a:r>
            <a:endParaRPr lang="en-US" altLang="en-US" sz="1500" dirty="0"/>
          </a:p>
        </p:txBody>
      </p:sp>
    </p:spTree>
    <p:extLst>
      <p:ext uri="{BB962C8B-B14F-4D97-AF65-F5344CB8AC3E}">
        <p14:creationId xmlns:p14="http://schemas.microsoft.com/office/powerpoint/2010/main" val="1926667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7015B-4447-47F5-9678-8045018ED270}" type="slidenum">
              <a:rPr lang="en-US" altLang="en-US"/>
              <a:pPr/>
              <a:t>17</a:t>
            </a:fld>
            <a:endParaRPr lang="en-US" alt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dirty="0" smtClean="0"/>
              <a:t>Each of you has received a set of ALDs specific to the tests you will be reviewing. Let’s spend a few</a:t>
            </a:r>
            <a:r>
              <a:rPr lang="en-US" altLang="en-US" baseline="0" dirty="0" smtClean="0"/>
              <a:t> minutes running through some of those right now. You have these, and they can also be called up during the online standard setting activity you will begin later today, but let’s look at each set, focusing on Levels 2 and 3 (for reasons that will become more apparent later), and see if you have any questions about any of the ones you will be working with.</a:t>
            </a:r>
          </a:p>
          <a:p>
            <a:endParaRPr lang="en-US" altLang="en-US" baseline="0" dirty="0" smtClean="0"/>
          </a:p>
          <a:p>
            <a:r>
              <a:rPr lang="en-US" altLang="en-US" baseline="0" dirty="0" smtClean="0"/>
              <a:t>[</a:t>
            </a:r>
            <a:r>
              <a:rPr lang="en-US" altLang="en-US" b="1" i="1" baseline="0" dirty="0" smtClean="0"/>
              <a:t>Click on each ALD set and focus on Levels 2 and 3. Ask for and answer any questions anyone has, and move on to the next one</a:t>
            </a:r>
            <a:r>
              <a:rPr lang="en-US" altLang="en-US" baseline="0" dirty="0" smtClean="0"/>
              <a:t>.]</a:t>
            </a:r>
            <a:endParaRPr lang="en-US" altLang="en-US" dirty="0"/>
          </a:p>
        </p:txBody>
      </p:sp>
    </p:spTree>
    <p:extLst>
      <p:ext uri="{BB962C8B-B14F-4D97-AF65-F5344CB8AC3E}">
        <p14:creationId xmlns:p14="http://schemas.microsoft.com/office/powerpoint/2010/main" val="676350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a:t>
            </a:r>
            <a:r>
              <a:rPr lang="en-US" baseline="0" dirty="0" smtClean="0"/>
              <a:t> there any questions? [Answer questions and begin Body of Work PPT.]</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18</a:t>
            </a:fld>
            <a:endParaRPr lang="en-US"/>
          </a:p>
        </p:txBody>
      </p:sp>
    </p:spTree>
    <p:extLst>
      <p:ext uri="{BB962C8B-B14F-4D97-AF65-F5344CB8AC3E}">
        <p14:creationId xmlns:p14="http://schemas.microsoft.com/office/powerpoint/2010/main" val="2139871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the moment I know you’ve all been waiting for – the body of work procedure.</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19</a:t>
            </a:fld>
            <a:endParaRPr lang="en-US"/>
          </a:p>
        </p:txBody>
      </p:sp>
    </p:spTree>
    <p:extLst>
      <p:ext uri="{BB962C8B-B14F-4D97-AF65-F5344CB8AC3E}">
        <p14:creationId xmlns:p14="http://schemas.microsoft.com/office/powerpoint/2010/main" val="1032823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[Mike welcomes panelists and starts the webinar, pressing the Record button.]</a:t>
            </a:r>
          </a:p>
          <a:p>
            <a:r>
              <a:rPr lang="en-US" baseline="0" dirty="0" smtClean="0"/>
              <a:t>Welcome back. I hope you will enjoy this activity. Although this webinar is scheduled to end at 2:30, I am going to stick around until 4 P.M. to answer questions for anyone who has one. The rest of you can log out at the end of the Practice Round and start Round 1.</a:t>
            </a:r>
          </a:p>
          <a:p>
            <a:r>
              <a:rPr lang="en-US" b="1" baseline="0" dirty="0" smtClean="0"/>
              <a:t>[Markelle checks to make sure everyone is online and calls names of those she can’t see.] </a:t>
            </a:r>
          </a:p>
          <a:p>
            <a:r>
              <a:rPr lang="en-US" b="1" baseline="0" dirty="0" smtClean="0"/>
              <a:t>[Mike then explains webinar logistics and groundrules, introduces the goal, and provides a brief overview of their part in reaching that goal.]</a:t>
            </a:r>
          </a:p>
          <a:p>
            <a:endParaRPr lang="en-US" dirty="0" smtClean="0"/>
          </a:p>
          <a:p>
            <a:r>
              <a:rPr lang="en-US" dirty="0" smtClean="0"/>
              <a:t>Let me go over some logistics</a:t>
            </a:r>
            <a:r>
              <a:rPr lang="en-US" baseline="0" dirty="0" smtClean="0"/>
              <a:t> and g</a:t>
            </a:r>
            <a:r>
              <a:rPr lang="en-US" dirty="0" smtClean="0"/>
              <a:t>roundrules: I will mute everyone – if you have a question, use the Chat feature. </a:t>
            </a:r>
            <a:r>
              <a:rPr lang="en-US" dirty="0" err="1" smtClean="0"/>
              <a:t>Markelle</a:t>
            </a:r>
            <a:r>
              <a:rPr lang="en-US" dirty="0" smtClean="0"/>
              <a:t> is keeping an eye on that and will let me know if I need to stop what I’m doing and answer a question.</a:t>
            </a:r>
          </a:p>
          <a:p>
            <a:pPr marL="0" indent="0">
              <a:buNone/>
            </a:pPr>
            <a:endParaRPr lang="en-US" dirty="0"/>
          </a:p>
        </p:txBody>
      </p:sp>
      <p:sp>
        <p:nvSpPr>
          <p:cNvPr id="4" name="Slide Number Placeholder 3"/>
          <p:cNvSpPr>
            <a:spLocks noGrp="1"/>
          </p:cNvSpPr>
          <p:nvPr>
            <p:ph type="sldNum" sz="quarter" idx="10"/>
          </p:nvPr>
        </p:nvSpPr>
        <p:spPr/>
        <p:txBody>
          <a:bodyPr/>
          <a:lstStyle/>
          <a:p>
            <a:fld id="{55762278-3BB9-4CB8-9B0C-F58A522D4CB0}" type="slidenum">
              <a:rPr lang="en-US" smtClean="0"/>
              <a:t>2</a:t>
            </a:fld>
            <a:endParaRPr lang="en-US"/>
          </a:p>
        </p:txBody>
      </p:sp>
    </p:spTree>
    <p:extLst>
      <p:ext uri="{BB962C8B-B14F-4D97-AF65-F5344CB8AC3E}">
        <p14:creationId xmlns:p14="http://schemas.microsoft.com/office/powerpoint/2010/main" val="3260661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748C066F-206C-440A-A939-BBD40B3DBA0E}" type="slidenum">
              <a:rPr lang="en-US" altLang="en-US" smtClean="0">
                <a:latin typeface="Times New Roman" pitchFamily="18" charset="0"/>
              </a:rPr>
              <a:pPr/>
              <a:t>20</a:t>
            </a:fld>
            <a:endParaRPr lang="en-US" altLang="en-US" smtClean="0">
              <a:latin typeface="Times New Roman" pitchFamily="18" charset="0"/>
            </a:endParaRPr>
          </a:p>
        </p:txBody>
      </p:sp>
      <p:sp>
        <p:nvSpPr>
          <p:cNvPr id="28675" name="Rectangle 2"/>
          <p:cNvSpPr>
            <a:spLocks noGrp="1" noRot="1" noChangeAspect="1" noChangeArrowheads="1" noTextEdit="1"/>
          </p:cNvSpPr>
          <p:nvPr>
            <p:ph type="sldImg"/>
          </p:nvPr>
        </p:nvSpPr>
        <p:spPr>
          <a:xfrm>
            <a:off x="1257300" y="720725"/>
            <a:ext cx="4800600" cy="3600450"/>
          </a:xfrm>
          <a:ln/>
        </p:spPr>
      </p:sp>
      <p:sp>
        <p:nvSpPr>
          <p:cNvPr id="29700" name="Rectangle 3"/>
          <p:cNvSpPr>
            <a:spLocks noGrp="1" noChangeArrowheads="1"/>
          </p:cNvSpPr>
          <p:nvPr>
            <p:ph type="body" idx="1"/>
          </p:nvPr>
        </p:nvSpPr>
        <p:spPr>
          <a:xfrm>
            <a:off x="243623" y="4560328"/>
            <a:ext cx="6827956" cy="4560326"/>
          </a:xfrm>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pPr>
              <a:defRPr/>
            </a:pPr>
            <a:r>
              <a:rPr lang="en-US" altLang="en-US" dirty="0" smtClean="0"/>
              <a:t>In</a:t>
            </a:r>
            <a:r>
              <a:rPr lang="en-US" altLang="en-US" baseline="0" dirty="0" smtClean="0"/>
              <a:t> this segment, I am going to introduce you the Body of Work procedure and show you how to apply it to student essays to derive cut scores. </a:t>
            </a:r>
            <a:r>
              <a:rPr lang="en-US" altLang="en-US" dirty="0" smtClean="0"/>
              <a:t>We have already scored all the tests. We know how well the students did individually and what the overall distributions of scores are.  We have taken actual work samples from students who</a:t>
            </a:r>
            <a:r>
              <a:rPr lang="en-US" altLang="en-US" baseline="0" dirty="0" smtClean="0"/>
              <a:t> </a:t>
            </a:r>
            <a:r>
              <a:rPr lang="en-US" altLang="en-US" dirty="0" smtClean="0"/>
              <a:t>represent the range of total scores on the tests. Each work sample consists of one complete student essay, previously scored in</a:t>
            </a:r>
            <a:r>
              <a:rPr lang="en-US" altLang="en-US" baseline="0" dirty="0" smtClean="0"/>
              <a:t> accordance with the 6x6 rubric. Thus, scores range from 6 to 36.</a:t>
            </a:r>
          </a:p>
          <a:p>
            <a:pPr>
              <a:defRPr/>
            </a:pPr>
            <a:r>
              <a:rPr lang="en-US" altLang="en-US" baseline="0" dirty="0" smtClean="0"/>
              <a:t>The Body of Work procedure was designed specifically for essay tests and tests that consist primarily of open-ended items..</a:t>
            </a:r>
          </a:p>
          <a:p>
            <a:pPr>
              <a:defRPr/>
            </a:pPr>
            <a:r>
              <a:rPr lang="en-US" altLang="en-US" baseline="0" dirty="0" smtClean="0"/>
              <a:t>We identify cut scores by matching the contents of student work samples with the requirements of the ALDs.</a:t>
            </a:r>
          </a:p>
          <a:p>
            <a:pPr>
              <a:defRPr/>
            </a:pPr>
            <a:r>
              <a:rPr lang="en-US" altLang="en-US" baseline="0" dirty="0" smtClean="0"/>
              <a:t>We do this twice. The first time through, we examine a broad range of student work, probably representing the full range of scores. In this round, we identify the neighborhoods where the cut scores may reside. This is called rangefinding.</a:t>
            </a:r>
          </a:p>
          <a:p>
            <a:pPr>
              <a:defRPr/>
            </a:pPr>
            <a:r>
              <a:rPr lang="en-US" altLang="en-US" baseline="0" dirty="0" smtClean="0"/>
              <a:t>In the second round, we limit our search to those essays with scores in the general neighborhood of those you identify in the first round. These essays are more tightly grouped in terms of score, and we sort through them to find a precise cut score. This is called pinpointing.</a:t>
            </a:r>
            <a:endParaRPr lang="en-US" altLang="en-US" dirty="0" smtClean="0"/>
          </a:p>
        </p:txBody>
      </p:sp>
    </p:spTree>
    <p:extLst>
      <p:ext uri="{BB962C8B-B14F-4D97-AF65-F5344CB8AC3E}">
        <p14:creationId xmlns:p14="http://schemas.microsoft.com/office/powerpoint/2010/main" val="1414366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748C066F-206C-440A-A939-BBD40B3DBA0E}" type="slidenum">
              <a:rPr lang="en-US" altLang="en-US" smtClean="0">
                <a:latin typeface="Times New Roman" pitchFamily="18" charset="0"/>
              </a:rPr>
              <a:pPr/>
              <a:t>21</a:t>
            </a:fld>
            <a:endParaRPr lang="en-US" altLang="en-US" smtClean="0">
              <a:latin typeface="Times New Roman" pitchFamily="18" charset="0"/>
            </a:endParaRPr>
          </a:p>
        </p:txBody>
      </p:sp>
      <p:sp>
        <p:nvSpPr>
          <p:cNvPr id="28675" name="Rectangle 2"/>
          <p:cNvSpPr>
            <a:spLocks noGrp="1" noRot="1" noChangeAspect="1" noChangeArrowheads="1" noTextEdit="1"/>
          </p:cNvSpPr>
          <p:nvPr>
            <p:ph type="sldImg"/>
          </p:nvPr>
        </p:nvSpPr>
        <p:spPr>
          <a:xfrm>
            <a:off x="1257300" y="720725"/>
            <a:ext cx="4800600" cy="3600450"/>
          </a:xfrm>
          <a:ln/>
        </p:spPr>
      </p:sp>
      <p:sp>
        <p:nvSpPr>
          <p:cNvPr id="29700" name="Rectangle 3"/>
          <p:cNvSpPr>
            <a:spLocks noGrp="1" noChangeArrowheads="1"/>
          </p:cNvSpPr>
          <p:nvPr>
            <p:ph type="body" idx="1"/>
          </p:nvPr>
        </p:nvSpPr>
        <p:spPr>
          <a:xfrm>
            <a:off x="243623" y="4560328"/>
            <a:ext cx="6827956" cy="4560326"/>
          </a:xfrm>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You will be working with three basic tools: the Achievement Level Descriptors, which we talked about earlier, student work samples, and the construct map. Since we’ve already talked about the ALDs, I will focus on the student work samples and the </a:t>
            </a:r>
            <a:r>
              <a:rPr lang="en-US" sz="1200" kern="1200" dirty="0" smtClean="0">
                <a:solidFill>
                  <a:schemeClr val="tx1"/>
                </a:solidFill>
                <a:effectLst/>
                <a:latin typeface="+mn-lt"/>
                <a:ea typeface="+mn-ea"/>
                <a:cs typeface="+mn-cs"/>
              </a:rPr>
              <a:t>construct map and, of course, your own experience at the grade levels that you are assigned to for this project.</a:t>
            </a:r>
          </a:p>
          <a:p>
            <a:pPr>
              <a:defRPr/>
            </a:pPr>
            <a:r>
              <a:rPr lang="en-US" altLang="en-US" dirty="0" smtClean="0"/>
              <a:t>The student work samples are essays students have written during the past two school years. We have scored them and organized them into packets by grade band and genre in score point order, lowest to highest.</a:t>
            </a:r>
          </a:p>
          <a:p>
            <a:pPr>
              <a:defRPr/>
            </a:pPr>
            <a:r>
              <a:rPr lang="en-US" altLang="en-US" dirty="0" smtClean="0"/>
              <a:t>The construct map is essentially a digital spreadsheet that shows the information about all </a:t>
            </a:r>
            <a:r>
              <a:rPr lang="en-US" altLang="en-US" dirty="0" smtClean="0"/>
              <a:t>essays </a:t>
            </a:r>
            <a:r>
              <a:rPr lang="en-US" altLang="en-US" dirty="0" smtClean="0"/>
              <a:t>in one place and provides buttons for you to click to see other information as well places for you to enter your decisions about cut scores. Here’s what a</a:t>
            </a:r>
            <a:r>
              <a:rPr lang="en-US" altLang="en-US" baseline="0" dirty="0" smtClean="0"/>
              <a:t> construct map looks like…</a:t>
            </a:r>
            <a:endParaRPr lang="en-US" altLang="en-US" dirty="0" smtClean="0"/>
          </a:p>
        </p:txBody>
      </p:sp>
    </p:spTree>
    <p:extLst>
      <p:ext uri="{BB962C8B-B14F-4D97-AF65-F5344CB8AC3E}">
        <p14:creationId xmlns:p14="http://schemas.microsoft.com/office/powerpoint/2010/main" val="1813412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Later this afternoon</a:t>
            </a:r>
            <a:r>
              <a:rPr lang="en-US" baseline="0" dirty="0" smtClean="0"/>
              <a:t>, you will be directed to open your first packet of student essays. You will see something that looks like this. This item map is actually for the practice round we will conduct immediately after this presentation. </a:t>
            </a:r>
          </a:p>
          <a:p>
            <a:pPr marL="171450" indent="-171450">
              <a:buFont typeface="Arial" panose="020B0604020202020204" pitchFamily="34" charset="0"/>
              <a:buChar char="•"/>
            </a:pPr>
            <a:r>
              <a:rPr lang="en-US" baseline="0" dirty="0" smtClean="0"/>
              <a:t>The item map lists the work </a:t>
            </a:r>
            <a:r>
              <a:rPr lang="en-US" baseline="0" dirty="0" smtClean="0"/>
              <a:t>samples </a:t>
            </a:r>
            <a:r>
              <a:rPr lang="en-US" baseline="0" dirty="0" smtClean="0"/>
              <a:t>by number (1, 2, 3, etc.). </a:t>
            </a:r>
          </a:p>
          <a:p>
            <a:pPr marL="171450" indent="-171450">
              <a:buFont typeface="Arial" panose="020B0604020202020204" pitchFamily="34" charset="0"/>
              <a:buChar char="•"/>
            </a:pPr>
            <a:r>
              <a:rPr lang="en-US" baseline="0" dirty="0" smtClean="0"/>
              <a:t>Immediately after the sample number, you will see Threshold. If you think the essay you are reviewing is a good representative of the threshold of Level 2, for example, you would enter the number 2 next to it.</a:t>
            </a:r>
          </a:p>
          <a:p>
            <a:pPr marL="171450" indent="-171450">
              <a:buFont typeface="Arial" panose="020B0604020202020204" pitchFamily="34" charset="0"/>
              <a:buChar char="•"/>
            </a:pPr>
            <a:r>
              <a:rPr lang="en-US" baseline="0" dirty="0" smtClean="0"/>
              <a:t>We don’t encourage you to start entering threshold numbers right away. Instead, you may want to enter comments (next column) about items you want to consider. Then you can decide among those items later.</a:t>
            </a:r>
          </a:p>
          <a:p>
            <a:pPr marL="171450" indent="-171450">
              <a:buFont typeface="Arial" panose="020B0604020202020204" pitchFamily="34" charset="0"/>
              <a:buChar char="•"/>
            </a:pPr>
            <a:r>
              <a:rPr lang="en-US" baseline="0" dirty="0" smtClean="0"/>
              <a:t>As you work through the packet of work samples, the software will keep track of what you have reviewed by placing a check mark in the appropriate row.</a:t>
            </a:r>
          </a:p>
          <a:p>
            <a:pPr marL="171450" indent="-171450">
              <a:buFont typeface="Arial" panose="020B0604020202020204" pitchFamily="34" charset="0"/>
              <a:buChar char="•"/>
            </a:pPr>
            <a:r>
              <a:rPr lang="en-US" baseline="0" dirty="0" smtClean="0"/>
              <a:t>Finally, you will see the genre of the sample you are reviewing: Narrative, Informative, or Argument/Opinion.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22</a:t>
            </a:fld>
            <a:endParaRPr lang="en-US"/>
          </a:p>
        </p:txBody>
      </p:sp>
    </p:spTree>
    <p:extLst>
      <p:ext uri="{BB962C8B-B14F-4D97-AF65-F5344CB8AC3E}">
        <p14:creationId xmlns:p14="http://schemas.microsoft.com/office/powerpoint/2010/main" val="1743746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748C066F-206C-440A-A939-BBD40B3DBA0E}" type="slidenum">
              <a:rPr lang="en-US" altLang="en-US" smtClean="0">
                <a:latin typeface="Times New Roman" pitchFamily="18" charset="0"/>
              </a:rPr>
              <a:pPr/>
              <a:t>23</a:t>
            </a:fld>
            <a:endParaRPr lang="en-US" altLang="en-US" smtClean="0">
              <a:latin typeface="Times New Roman" pitchFamily="18" charset="0"/>
            </a:endParaRPr>
          </a:p>
        </p:txBody>
      </p:sp>
      <p:sp>
        <p:nvSpPr>
          <p:cNvPr id="28675" name="Rectangle 2"/>
          <p:cNvSpPr>
            <a:spLocks noGrp="1" noRot="1" noChangeAspect="1" noChangeArrowheads="1" noTextEdit="1"/>
          </p:cNvSpPr>
          <p:nvPr>
            <p:ph type="sldImg"/>
          </p:nvPr>
        </p:nvSpPr>
        <p:spPr>
          <a:xfrm>
            <a:off x="1257300" y="720725"/>
            <a:ext cx="4800600" cy="3600450"/>
          </a:xfrm>
          <a:ln/>
        </p:spPr>
      </p:sp>
      <p:sp>
        <p:nvSpPr>
          <p:cNvPr id="29700" name="Rectangle 3"/>
          <p:cNvSpPr>
            <a:spLocks noGrp="1" noChangeArrowheads="1"/>
          </p:cNvSpPr>
          <p:nvPr>
            <p:ph type="body" idx="1"/>
          </p:nvPr>
        </p:nvSpPr>
        <p:spPr>
          <a:xfrm>
            <a:off x="243623" y="4560328"/>
            <a:ext cx="6827956" cy="4560326"/>
          </a:xfrm>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pPr>
              <a:defRPr/>
            </a:pPr>
            <a:r>
              <a:rPr lang="en-US" altLang="en-US" dirty="0" smtClean="0"/>
              <a:t>To simplify the process, we have arranged the work samples from lowest to highest score. The first sample in the packet, say with a score of 6 or 7, would likely fall into Level 1. At some point, you should reach samples that you will have real difficulty assigning to Level 1 or Level 2. That’s fine. You are probably nearing the essay with the score that divides Level 1 from Level 2. Even after you get to a sample that you think should be in Level 2, you may find that the next one seems to be a better fit in Level 1. That’s fine too. Look at the next essay. If</a:t>
            </a:r>
            <a:r>
              <a:rPr lang="en-US" altLang="en-US" baseline="0" dirty="0" smtClean="0"/>
              <a:t> that essay and the two or three after it seem to be good fits for Level 2, then the threshold is probably somewhere in this range, rather than the first essay that looked like a Level 2 essay but was followed by an essay that looked more like Level 1 work. Decide which of the essays in this small group is the first to meet the criteria for Level 2, and mark it as your threshold. Once you have done that, the next several essays should exemplify Level 2 achievement. But now, you are looking for the first essay that meets the Level 3 criteria. You will get to a point in the packet where it will become harder and harder to decide. You’ve found the neighborhood where the Level 3 threshold lives. Keep searching, as you did for the Level 2 threshold, until you find the essay you believe is the first to meet the Level 3 criteria.</a:t>
            </a:r>
            <a:endParaRPr lang="en-US" altLang="en-US" dirty="0" smtClean="0"/>
          </a:p>
          <a:p>
            <a:pPr>
              <a:defRPr/>
            </a:pPr>
            <a:endParaRPr lang="en-US" altLang="en-US" dirty="0" smtClean="0"/>
          </a:p>
          <a:p>
            <a:pPr>
              <a:defRPr/>
            </a:pPr>
            <a:r>
              <a:rPr lang="en-US" altLang="en-US" dirty="0" smtClean="0"/>
              <a:t>As you rate the samples, keep in mind that each level encompasses a fairly wide range of achievement. You are evaluating</a:t>
            </a:r>
            <a:r>
              <a:rPr lang="en-US" altLang="en-US" baseline="0" dirty="0" smtClean="0"/>
              <a:t> each essay on the basis of how well it meets the criteria of a particular ALD. We have purposely omitted the actual </a:t>
            </a:r>
            <a:r>
              <a:rPr lang="en-US" altLang="en-US" dirty="0" smtClean="0"/>
              <a:t>scores</a:t>
            </a:r>
            <a:r>
              <a:rPr lang="en-US" altLang="en-US" baseline="0" dirty="0" smtClean="0"/>
              <a:t> because we would rather you look at content alone.</a:t>
            </a:r>
            <a:endParaRPr lang="en-US" altLang="en-US" dirty="0" smtClean="0"/>
          </a:p>
        </p:txBody>
      </p:sp>
    </p:spTree>
    <p:extLst>
      <p:ext uri="{BB962C8B-B14F-4D97-AF65-F5344CB8AC3E}">
        <p14:creationId xmlns:p14="http://schemas.microsoft.com/office/powerpoint/2010/main" val="28036195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71BA8C7E-0F57-459E-BD25-FFCEA1874305}" type="slidenum">
              <a:rPr lang="en-US" altLang="en-US" smtClean="0">
                <a:latin typeface="Times New Roman" pitchFamily="18" charset="0"/>
              </a:rPr>
              <a:pPr/>
              <a:t>24</a:t>
            </a:fld>
            <a:endParaRPr lang="en-US" altLang="en-US" smtClean="0">
              <a:latin typeface="Times New Roman" pitchFamily="18" charset="0"/>
            </a:endParaRPr>
          </a:p>
        </p:txBody>
      </p:sp>
      <p:sp>
        <p:nvSpPr>
          <p:cNvPr id="29699" name="Rectangle 2"/>
          <p:cNvSpPr>
            <a:spLocks noGrp="1" noRot="1" noChangeAspect="1" noChangeArrowheads="1" noTextEdit="1"/>
          </p:cNvSpPr>
          <p:nvPr>
            <p:ph type="sldImg"/>
          </p:nvPr>
        </p:nvSpPr>
        <p:spPr>
          <a:xfrm>
            <a:off x="1257300" y="720725"/>
            <a:ext cx="4800600" cy="3600450"/>
          </a:xfrm>
          <a:ln/>
        </p:spPr>
      </p:sp>
      <p:sp>
        <p:nvSpPr>
          <p:cNvPr id="2970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pPr>
              <a:lnSpc>
                <a:spcPct val="90000"/>
              </a:lnSpc>
            </a:pPr>
            <a:r>
              <a:rPr lang="en-US" altLang="en-US" dirty="0" smtClean="0"/>
              <a:t>In a few minutes, </a:t>
            </a:r>
            <a:r>
              <a:rPr lang="en-US" altLang="en-US" dirty="0"/>
              <a:t>you will have a chance to practice </a:t>
            </a:r>
            <a:r>
              <a:rPr lang="en-US" altLang="en-US" dirty="0" smtClean="0"/>
              <a:t>reviewing </a:t>
            </a:r>
            <a:r>
              <a:rPr lang="en-US" altLang="en-US" dirty="0"/>
              <a:t>a small number of work samples. We will talk about that, answer your questions, and then start on Round 1. We will go through two rounds of reviewing work samples. After Round 1, we will discuss where the dividing lines appear to be, and then you will review some more work samples. Between Round 1 and Round 2, we will remove some of the work samples that didn’t seem to contribute much to the placement of cut scores and insert some new ones with scores closer to the ranges where cut scores seemed to be. Before you start Round 2, </a:t>
            </a:r>
            <a:r>
              <a:rPr lang="en-US" altLang="en-US" dirty="0" smtClean="0"/>
              <a:t>we will prepare tables and graphs to show you the results of Round 1.</a:t>
            </a:r>
            <a:endParaRPr lang="en-US" altLang="en-US" dirty="0"/>
          </a:p>
        </p:txBody>
      </p:sp>
    </p:spTree>
    <p:extLst>
      <p:ext uri="{BB962C8B-B14F-4D97-AF65-F5344CB8AC3E}">
        <p14:creationId xmlns:p14="http://schemas.microsoft.com/office/powerpoint/2010/main" val="30002067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71BA8C7E-0F57-459E-BD25-FFCEA1874305}" type="slidenum">
              <a:rPr lang="en-US" altLang="en-US" smtClean="0">
                <a:latin typeface="Times New Roman" pitchFamily="18" charset="0"/>
              </a:rPr>
              <a:pPr/>
              <a:t>25</a:t>
            </a:fld>
            <a:endParaRPr lang="en-US" altLang="en-US" smtClean="0">
              <a:latin typeface="Times New Roman" pitchFamily="18" charset="0"/>
            </a:endParaRPr>
          </a:p>
        </p:txBody>
      </p:sp>
      <p:sp>
        <p:nvSpPr>
          <p:cNvPr id="29699" name="Rectangle 2"/>
          <p:cNvSpPr>
            <a:spLocks noGrp="1" noRot="1" noChangeAspect="1" noChangeArrowheads="1" noTextEdit="1"/>
          </p:cNvSpPr>
          <p:nvPr>
            <p:ph type="sldImg"/>
          </p:nvPr>
        </p:nvSpPr>
        <p:spPr>
          <a:xfrm>
            <a:off x="1257300" y="720725"/>
            <a:ext cx="4800600" cy="3600450"/>
          </a:xfrm>
          <a:ln/>
        </p:spPr>
      </p:sp>
      <p:sp>
        <p:nvSpPr>
          <p:cNvPr id="2970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pPr>
              <a:lnSpc>
                <a:spcPct val="90000"/>
              </a:lnSpc>
            </a:pPr>
            <a:r>
              <a:rPr lang="en-US" altLang="en-US" dirty="0" smtClean="0"/>
              <a:t>Everything</a:t>
            </a:r>
            <a:r>
              <a:rPr lang="en-US" altLang="en-US" baseline="0" dirty="0" smtClean="0"/>
              <a:t> you do, every decision you make will be grounded in the achievement level descriptors. You received yours in an e-mail last week. Study them and keep them handy. In a moment you will see that we have also uploaded them into our software, so you never have to look far to find them.</a:t>
            </a:r>
          </a:p>
          <a:p>
            <a:pPr>
              <a:lnSpc>
                <a:spcPct val="90000"/>
              </a:lnSpc>
            </a:pPr>
            <a:endParaRPr lang="en-US" altLang="en-US" baseline="0" dirty="0" smtClean="0"/>
          </a:p>
          <a:p>
            <a:pPr>
              <a:lnSpc>
                <a:spcPct val="90000"/>
              </a:lnSpc>
            </a:pPr>
            <a:r>
              <a:rPr lang="en-US" altLang="en-US" baseline="0" dirty="0" smtClean="0"/>
              <a:t>As you review your essays, your first objective will be to find the first essay that satisfies the criteria for Level 2. Specifically, you will be looking for the first essay that truly satisfies the criteria for Level 2 of the lower grade in your band (5, 7, or 9). Thus, for example, if you are in the grade 5-6 group, you will start looking for the first essay that truly satisfies the criteria of grade 5 Level 2, then the criteria for grade 5 Level 3. Submit these, close the packet, and go to the grade 6 packet. Then do the same thing for grade 6. As you find those essays, mark them. We will show you in a moment how to do that.</a:t>
            </a:r>
            <a:endParaRPr lang="en-US" altLang="en-US" dirty="0"/>
          </a:p>
        </p:txBody>
      </p:sp>
    </p:spTree>
    <p:extLst>
      <p:ext uri="{BB962C8B-B14F-4D97-AF65-F5344CB8AC3E}">
        <p14:creationId xmlns:p14="http://schemas.microsoft.com/office/powerpoint/2010/main" val="1175951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D6C2D50-F2E2-4761-9DA4-1611B1060A98}" type="slidenum">
              <a:rPr lang="en-US" smtClean="0"/>
              <a:pPr/>
              <a:t>26</a:t>
            </a:fld>
            <a:endParaRPr lang="en-US" smtClean="0"/>
          </a:p>
        </p:txBody>
      </p:sp>
      <p:sp>
        <p:nvSpPr>
          <p:cNvPr id="65539" name="Rectangle 2"/>
          <p:cNvSpPr>
            <a:spLocks noGrp="1" noRot="1" noChangeAspect="1" noChangeArrowheads="1" noTextEdit="1"/>
          </p:cNvSpPr>
          <p:nvPr>
            <p:ph type="sldImg"/>
          </p:nvPr>
        </p:nvSpPr>
        <p:spPr>
          <a:xfrm>
            <a:off x="1258888" y="720725"/>
            <a:ext cx="4802187" cy="3602038"/>
          </a:xfrm>
          <a:ln/>
        </p:spPr>
      </p:sp>
      <p:sp>
        <p:nvSpPr>
          <p:cNvPr id="65540" name="Rectangle 3"/>
          <p:cNvSpPr>
            <a:spLocks noGrp="1" noChangeArrowheads="1"/>
          </p:cNvSpPr>
          <p:nvPr>
            <p:ph type="body" idx="1"/>
          </p:nvPr>
        </p:nvSpPr>
        <p:spPr>
          <a:xfrm>
            <a:off x="977056" y="4561226"/>
            <a:ext cx="5361093" cy="4320212"/>
          </a:xfrm>
          <a:noFill/>
          <a:ln/>
        </p:spPr>
        <p:txBody>
          <a:bodyPr/>
          <a:lstStyle/>
          <a:p>
            <a:pPr eaLnBrk="1" hangingPunct="1"/>
            <a:r>
              <a:rPr lang="en-US" dirty="0" smtClean="0"/>
              <a:t>Let’s consider your packet or packets. This particular packet has 17 essays, arranged</a:t>
            </a:r>
            <a:r>
              <a:rPr lang="en-US" baseline="0" dirty="0" smtClean="0"/>
              <a:t> from lowest to highest score. The first essay has the lowest score, the last essay has the highest score, and those in between have increasingly higher scores. Again, you won’t see the scores, at least in Round 1, so that you can concentrate on the contents of each essay, relative to the achievement level descriptor.</a:t>
            </a:r>
            <a:endParaRPr lang="en-US" dirty="0" smtClean="0"/>
          </a:p>
        </p:txBody>
      </p:sp>
      <p:sp>
        <p:nvSpPr>
          <p:cNvPr id="5" name="Footer Placeholder 4"/>
          <p:cNvSpPr>
            <a:spLocks noGrp="1"/>
          </p:cNvSpPr>
          <p:nvPr>
            <p:ph type="ftr" sz="quarter" idx="10"/>
          </p:nvPr>
        </p:nvSpPr>
        <p:spPr/>
        <p:txBody>
          <a:bodyPr/>
          <a:lstStyle/>
          <a:p>
            <a:r>
              <a:rPr lang="en-US" dirty="0" smtClean="0"/>
              <a:t>Copyright © 2014 CTB/McGraw-Hill LLC.</a:t>
            </a:r>
            <a:endParaRPr lang="en-US" dirty="0"/>
          </a:p>
        </p:txBody>
      </p:sp>
    </p:spTree>
    <p:extLst>
      <p:ext uri="{BB962C8B-B14F-4D97-AF65-F5344CB8AC3E}">
        <p14:creationId xmlns:p14="http://schemas.microsoft.com/office/powerpoint/2010/main" val="36109446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D6C2D50-F2E2-4761-9DA4-1611B1060A98}" type="slidenum">
              <a:rPr lang="en-US" smtClean="0"/>
              <a:pPr/>
              <a:t>27</a:t>
            </a:fld>
            <a:endParaRPr lang="en-US" smtClean="0"/>
          </a:p>
        </p:txBody>
      </p:sp>
      <p:sp>
        <p:nvSpPr>
          <p:cNvPr id="65539" name="Rectangle 2"/>
          <p:cNvSpPr>
            <a:spLocks noGrp="1" noRot="1" noChangeAspect="1" noChangeArrowheads="1" noTextEdit="1"/>
          </p:cNvSpPr>
          <p:nvPr>
            <p:ph type="sldImg"/>
          </p:nvPr>
        </p:nvSpPr>
        <p:spPr>
          <a:xfrm>
            <a:off x="1258888" y="720725"/>
            <a:ext cx="4802187" cy="3602038"/>
          </a:xfrm>
          <a:ln/>
        </p:spPr>
      </p:sp>
      <p:sp>
        <p:nvSpPr>
          <p:cNvPr id="65540" name="Rectangle 3"/>
          <p:cNvSpPr>
            <a:spLocks noGrp="1" noChangeArrowheads="1"/>
          </p:cNvSpPr>
          <p:nvPr>
            <p:ph type="body" idx="1"/>
          </p:nvPr>
        </p:nvSpPr>
        <p:spPr>
          <a:xfrm>
            <a:off x="977056" y="4561226"/>
            <a:ext cx="5361093" cy="4320212"/>
          </a:xfrm>
          <a:noFill/>
          <a:ln/>
        </p:spPr>
        <p:txBody>
          <a:bodyPr/>
          <a:lstStyle/>
          <a:p>
            <a:pPr defTabSz="966612">
              <a:defRPr/>
            </a:pPr>
            <a:r>
              <a:rPr lang="en-US" dirty="0" smtClean="0"/>
              <a:t>As you begin reviewing the essays in your packet, most will look like Level 1 work. At some point, you will see essays that look more like Level 2 work. Keep searching until you reach</a:t>
            </a:r>
            <a:r>
              <a:rPr lang="en-US" baseline="0" dirty="0" smtClean="0"/>
              <a:t> one you are sure meets Level 2 criteria, even if only barely. In fact, we encourage you to think in terms of just barely in Level 2. That’s why we refer to these as thresholds. In this particular case, the panelist decided that Essay #6 was the first to meet the Level 2 criteria. After marking that threshold at essay #6, she started looking for the first essay to meet the Level 3 criteria. She found that threshold at Essay #14. </a:t>
            </a:r>
            <a:endParaRPr lang="en-US" dirty="0" smtClean="0"/>
          </a:p>
          <a:p>
            <a:pPr eaLnBrk="1" hangingPunct="1"/>
            <a:endParaRPr lang="en-US" dirty="0" smtClean="0"/>
          </a:p>
        </p:txBody>
      </p:sp>
      <p:sp>
        <p:nvSpPr>
          <p:cNvPr id="5" name="Footer Placeholder 4"/>
          <p:cNvSpPr>
            <a:spLocks noGrp="1"/>
          </p:cNvSpPr>
          <p:nvPr>
            <p:ph type="ftr" sz="quarter" idx="10"/>
          </p:nvPr>
        </p:nvSpPr>
        <p:spPr/>
        <p:txBody>
          <a:bodyPr/>
          <a:lstStyle/>
          <a:p>
            <a:r>
              <a:rPr lang="en-US" dirty="0" smtClean="0"/>
              <a:t>Copyright © 2014 CTB/McGraw-Hill LLC.</a:t>
            </a:r>
            <a:endParaRPr lang="en-US" dirty="0"/>
          </a:p>
        </p:txBody>
      </p:sp>
    </p:spTree>
    <p:extLst>
      <p:ext uri="{BB962C8B-B14F-4D97-AF65-F5344CB8AC3E}">
        <p14:creationId xmlns:p14="http://schemas.microsoft.com/office/powerpoint/2010/main" val="36109446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71BA8C7E-0F57-459E-BD25-FFCEA1874305}" type="slidenum">
              <a:rPr lang="en-US" altLang="en-US" smtClean="0">
                <a:latin typeface="Times New Roman" pitchFamily="18" charset="0"/>
              </a:rPr>
              <a:pPr/>
              <a:t>28</a:t>
            </a:fld>
            <a:endParaRPr lang="en-US" altLang="en-US" smtClean="0">
              <a:latin typeface="Times New Roman" pitchFamily="18" charset="0"/>
            </a:endParaRPr>
          </a:p>
        </p:txBody>
      </p:sp>
      <p:sp>
        <p:nvSpPr>
          <p:cNvPr id="29699" name="Rectangle 2"/>
          <p:cNvSpPr>
            <a:spLocks noGrp="1" noRot="1" noChangeAspect="1" noChangeArrowheads="1" noTextEdit="1"/>
          </p:cNvSpPr>
          <p:nvPr>
            <p:ph type="sldImg"/>
          </p:nvPr>
        </p:nvSpPr>
        <p:spPr>
          <a:xfrm>
            <a:off x="1257300" y="720725"/>
            <a:ext cx="4800600" cy="3600450"/>
          </a:xfrm>
          <a:ln/>
        </p:spPr>
      </p:sp>
      <p:sp>
        <p:nvSpPr>
          <p:cNvPr id="2970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pPr>
              <a:lnSpc>
                <a:spcPct val="90000"/>
              </a:lnSpc>
            </a:pPr>
            <a:r>
              <a:rPr lang="en-US" altLang="en-US" dirty="0" smtClean="0"/>
              <a:t>Keep in</a:t>
            </a:r>
            <a:r>
              <a:rPr lang="en-US" altLang="en-US" baseline="0" dirty="0" smtClean="0"/>
              <a:t> mind that you are all looking for thresholds for two grades, Always review the lower grade first and the upper grade second. Generally speaking, we expect more from 8</a:t>
            </a:r>
            <a:r>
              <a:rPr lang="en-US" altLang="en-US" baseline="30000" dirty="0" smtClean="0"/>
              <a:t>th</a:t>
            </a:r>
            <a:r>
              <a:rPr lang="en-US" altLang="en-US" baseline="0" dirty="0" smtClean="0"/>
              <a:t> graders than from 7</a:t>
            </a:r>
            <a:r>
              <a:rPr lang="en-US" altLang="en-US" baseline="30000" dirty="0" smtClean="0"/>
              <a:t>th</a:t>
            </a:r>
            <a:r>
              <a:rPr lang="en-US" altLang="en-US" baseline="0" dirty="0" smtClean="0"/>
              <a:t> graders and more from 6</a:t>
            </a:r>
            <a:r>
              <a:rPr lang="en-US" altLang="en-US" baseline="30000" dirty="0" smtClean="0"/>
              <a:t>th</a:t>
            </a:r>
            <a:r>
              <a:rPr lang="en-US" altLang="en-US" baseline="0" dirty="0" smtClean="0"/>
              <a:t> graders than from 5</a:t>
            </a:r>
            <a:r>
              <a:rPr lang="en-US" altLang="en-US" baseline="30000" dirty="0" smtClean="0"/>
              <a:t>th</a:t>
            </a:r>
            <a:r>
              <a:rPr lang="en-US" altLang="en-US" baseline="0" dirty="0" smtClean="0"/>
              <a:t> graders, and completing both packets in a genre in grade order will help you get a sense of those expectations.</a:t>
            </a:r>
          </a:p>
        </p:txBody>
      </p:sp>
    </p:spTree>
    <p:extLst>
      <p:ext uri="{BB962C8B-B14F-4D97-AF65-F5344CB8AC3E}">
        <p14:creationId xmlns:p14="http://schemas.microsoft.com/office/powerpoint/2010/main" val="35257082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 few minutes, we’re going to</a:t>
            </a:r>
            <a:r>
              <a:rPr lang="en-US" baseline="0" dirty="0" smtClean="0"/>
              <a:t> open up the software and take a tour of a short practice packet. </a:t>
            </a:r>
          </a:p>
          <a:p>
            <a:r>
              <a:rPr lang="en-US" baseline="0" dirty="0" smtClean="0"/>
              <a:t>But first, let me explain in general terms what we’re going to do when we get there.</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29</a:t>
            </a:fld>
            <a:endParaRPr lang="en-US"/>
          </a:p>
        </p:txBody>
      </p:sp>
    </p:spTree>
    <p:extLst>
      <p:ext uri="{BB962C8B-B14F-4D97-AF65-F5344CB8AC3E}">
        <p14:creationId xmlns:p14="http://schemas.microsoft.com/office/powerpoint/2010/main" val="1032823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Mike explains how</a:t>
            </a:r>
            <a:r>
              <a:rPr lang="en-US" b="1" baseline="0" dirty="0" smtClean="0"/>
              <a:t> panelists were selected.</a:t>
            </a:r>
          </a:p>
          <a:p>
            <a:endParaRPr lang="en-US" baseline="0" dirty="0" smtClean="0"/>
          </a:p>
          <a:p>
            <a:r>
              <a:rPr lang="en-US" baseline="0" dirty="0" smtClean="0"/>
              <a:t>Department staff asked superintendents to recommend teachers and administrators to participate.  The purpose of including such a varied group is that the tests themselves and the achievement levels we will set will be for all students in the state, not just a few.  To make sure that is the case, it is necessary to have broad representation.</a:t>
            </a:r>
          </a:p>
          <a:p>
            <a:endParaRPr lang="en-US" baseline="0" dirty="0" smtClean="0"/>
          </a:p>
          <a:p>
            <a:r>
              <a:rPr lang="en-US" baseline="0" dirty="0" smtClean="0"/>
              <a:t>We have been careful to make sure that teachers and school administrators are actively involved in the process of setting achievement levels. Who better to evaluate student work and recommend cut scores for the achievement levels than the very people who teach them or supervise those who do?  You will also bring to these decisions your expertise at the grade levels assigned.</a:t>
            </a:r>
          </a:p>
          <a:p>
            <a:endParaRPr lang="en-US" baseline="0" dirty="0" smtClean="0"/>
          </a:p>
        </p:txBody>
      </p:sp>
      <p:sp>
        <p:nvSpPr>
          <p:cNvPr id="4" name="Slide Number Placeholder 3"/>
          <p:cNvSpPr>
            <a:spLocks noGrp="1"/>
          </p:cNvSpPr>
          <p:nvPr>
            <p:ph type="sldNum" sz="quarter" idx="10"/>
          </p:nvPr>
        </p:nvSpPr>
        <p:spPr/>
        <p:txBody>
          <a:bodyPr/>
          <a:lstStyle/>
          <a:p>
            <a:fld id="{55762278-3BB9-4CB8-9B0C-F58A522D4CB0}" type="slidenum">
              <a:rPr lang="en-US" smtClean="0"/>
              <a:t>3</a:t>
            </a:fld>
            <a:endParaRPr lang="en-US"/>
          </a:p>
        </p:txBody>
      </p:sp>
    </p:spTree>
    <p:extLst>
      <p:ext uri="{BB962C8B-B14F-4D97-AF65-F5344CB8AC3E}">
        <p14:creationId xmlns:p14="http://schemas.microsoft.com/office/powerpoint/2010/main" val="32606611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98D393D2-371F-4C03-B3D5-C7E5FA4E85EC}" type="slidenum">
              <a:rPr lang="en-US" altLang="en-US" smtClean="0">
                <a:latin typeface="Times New Roman" pitchFamily="18" charset="0"/>
              </a:rPr>
              <a:pPr/>
              <a:t>30</a:t>
            </a:fld>
            <a:endParaRPr lang="en-US" altLang="en-US" smtClean="0">
              <a:latin typeface="Times New Roman" pitchFamily="18" charset="0"/>
            </a:endParaRPr>
          </a:p>
        </p:txBody>
      </p:sp>
      <p:sp>
        <p:nvSpPr>
          <p:cNvPr id="31747" name="Rectangle 2"/>
          <p:cNvSpPr>
            <a:spLocks noGrp="1" noRot="1" noChangeAspect="1" noChangeArrowheads="1" noTextEdit="1"/>
          </p:cNvSpPr>
          <p:nvPr>
            <p:ph type="sldImg"/>
          </p:nvPr>
        </p:nvSpPr>
        <p:spPr>
          <a:xfrm>
            <a:off x="1257300" y="720725"/>
            <a:ext cx="4800600" cy="3600450"/>
          </a:xfrm>
          <a:ln/>
        </p:spPr>
      </p:sp>
      <p:sp>
        <p:nvSpPr>
          <p:cNvPr id="3174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pPr>
              <a:lnSpc>
                <a:spcPct val="90000"/>
              </a:lnSpc>
            </a:pPr>
            <a:r>
              <a:rPr lang="en-US" altLang="en-US" dirty="0" smtClean="0"/>
              <a:t>I mentioned earlier that</a:t>
            </a:r>
            <a:r>
              <a:rPr lang="en-US" altLang="en-US" baseline="0" dirty="0" smtClean="0"/>
              <a:t> there would be two rounds of essay review. The first one – Rangefinding – begins this afternoon. In terms of order of operations, here’s what you will do:</a:t>
            </a:r>
          </a:p>
          <a:p>
            <a:pPr marL="171450" indent="-171450">
              <a:lnSpc>
                <a:spcPct val="90000"/>
              </a:lnSpc>
              <a:buFont typeface="Arial" panose="020B0604020202020204" pitchFamily="34" charset="0"/>
              <a:buChar char="•"/>
            </a:pPr>
            <a:r>
              <a:rPr lang="en-US" altLang="en-US" baseline="0" dirty="0" smtClean="0"/>
              <a:t>The essays in each packet were written by students in a two-grade band. Your focus will be on the content of each essay, asking yourself if this particular essay just barely meets the criteria for a given ALD for a given grade. Within Level 2, for example, there will be essays that just meet the criteria, those that solidly meet the criteria, and those that almost meet the Level 3 criteria. With that in mind, start with the ALD for Level 2 for the lower grade (5, 7, or 9), and find the first essay that you believe minimally meets the criteria for Level 2. Enter that threshold on the construct map.</a:t>
            </a:r>
          </a:p>
          <a:p>
            <a:pPr marL="171450" indent="-171450">
              <a:lnSpc>
                <a:spcPct val="90000"/>
              </a:lnSpc>
              <a:buFont typeface="Arial" panose="020B0604020202020204" pitchFamily="34" charset="0"/>
              <a:buChar char="•"/>
            </a:pPr>
            <a:r>
              <a:rPr lang="en-US" altLang="en-US" baseline="0" dirty="0" smtClean="0"/>
              <a:t>Then, with the ALD for Level 3, find the first essay that you believe minimally meets its criteria. Enter that threshold on the construct map.</a:t>
            </a:r>
          </a:p>
          <a:p>
            <a:pPr marL="171450" indent="-171450">
              <a:lnSpc>
                <a:spcPct val="90000"/>
              </a:lnSpc>
              <a:buFont typeface="Arial" panose="020B0604020202020204" pitchFamily="34" charset="0"/>
              <a:buChar char="•"/>
            </a:pPr>
            <a:r>
              <a:rPr lang="en-US" altLang="en-US" baseline="0" dirty="0" smtClean="0"/>
              <a:t>When you are satisfied with both thresholds, press “Submit Thresholds.” We will have a fairly short time between the end of Round 1 and the beginning of Round 2, so please complete one packet at a time, check it, and submit your thresholds before moving on to the next packet.</a:t>
            </a:r>
          </a:p>
          <a:p>
            <a:pPr marL="241653" indent="-241653">
              <a:lnSpc>
                <a:spcPct val="90000"/>
              </a:lnSpc>
              <a:buAutoNum type="arabicPeriod"/>
            </a:pPr>
            <a:endParaRPr lang="en-US" altLang="en-US" baseline="0" dirty="0" smtClean="0"/>
          </a:p>
          <a:p>
            <a:pPr>
              <a:lnSpc>
                <a:spcPct val="90000"/>
              </a:lnSpc>
            </a:pPr>
            <a:r>
              <a:rPr lang="en-US" altLang="en-US" baseline="0" dirty="0" smtClean="0"/>
              <a:t>Remember that you will always have the ALDs close by, either by clicking on ALD or referring to the set of ALDs we e-mailed to you last week. It’s impossible to overemphasize the importance of the ALDs to the decisions you will be making. As we begin to discuss your Round 1 threshold placements, we will ask that all your comments about your thresholds to be couched in terms of the ALDs.</a:t>
            </a:r>
            <a:endParaRPr lang="en-US" altLang="en-US" dirty="0" smtClean="0"/>
          </a:p>
          <a:p>
            <a:pPr>
              <a:lnSpc>
                <a:spcPct val="90000"/>
              </a:lnSpc>
            </a:pPr>
            <a:endParaRPr lang="en-US" altLang="en-US" dirty="0" smtClean="0"/>
          </a:p>
        </p:txBody>
      </p:sp>
    </p:spTree>
    <p:extLst>
      <p:ext uri="{BB962C8B-B14F-4D97-AF65-F5344CB8AC3E}">
        <p14:creationId xmlns:p14="http://schemas.microsoft.com/office/powerpoint/2010/main" val="16918874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04610926-E68C-44FD-B3E7-2DCF3F37C468}" type="slidenum">
              <a:rPr lang="en-US" altLang="en-US" smtClean="0">
                <a:latin typeface="Times New Roman" pitchFamily="18" charset="0"/>
              </a:rPr>
              <a:pPr/>
              <a:t>31</a:t>
            </a:fld>
            <a:endParaRPr lang="en-US" altLang="en-US" smtClean="0">
              <a:latin typeface="Times New Roman" pitchFamily="18" charset="0"/>
            </a:endParaRPr>
          </a:p>
        </p:txBody>
      </p:sp>
      <p:sp>
        <p:nvSpPr>
          <p:cNvPr id="38915" name="Rectangle 2"/>
          <p:cNvSpPr>
            <a:spLocks noGrp="1" noRot="1" noChangeAspect="1" noChangeArrowheads="1" noTextEdit="1"/>
          </p:cNvSpPr>
          <p:nvPr>
            <p:ph type="sldImg"/>
          </p:nvPr>
        </p:nvSpPr>
        <p:spPr>
          <a:xfrm>
            <a:off x="1257300" y="720725"/>
            <a:ext cx="4800600" cy="3600450"/>
          </a:xfrm>
          <a:ln/>
        </p:spPr>
      </p:sp>
      <p:sp>
        <p:nvSpPr>
          <p:cNvPr id="3891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Once you complete Round 1, </a:t>
            </a:r>
            <a:r>
              <a:rPr lang="en-US" altLang="en-US" baseline="0" dirty="0" smtClean="0"/>
              <a:t>submit your thresholds. We will monitor everyone’s progress and send you a reminder tomorrow afternoon if you haven’t gotten near the end of your task. We will then collect your thresholds and create reports for the Wednesday afternoon discussions. Again, it is important that we get your completed packets one at a time as you finish them.</a:t>
            </a:r>
            <a:endParaRPr lang="en-US" altLang="en-US" dirty="0" smtClean="0"/>
          </a:p>
        </p:txBody>
      </p:sp>
    </p:spTree>
    <p:extLst>
      <p:ext uri="{BB962C8B-B14F-4D97-AF65-F5344CB8AC3E}">
        <p14:creationId xmlns:p14="http://schemas.microsoft.com/office/powerpoint/2010/main" val="6941402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C6541F06-F127-41A9-A2E1-645FFA983C62}" type="slidenum">
              <a:rPr lang="en-US" altLang="en-US" smtClean="0">
                <a:latin typeface="Times New Roman" pitchFamily="18" charset="0"/>
              </a:rPr>
              <a:pPr/>
              <a:t>32</a:t>
            </a:fld>
            <a:endParaRPr lang="en-US" altLang="en-US" smtClean="0">
              <a:latin typeface="Times New Roman" pitchFamily="18" charset="0"/>
            </a:endParaRPr>
          </a:p>
        </p:txBody>
      </p:sp>
      <p:sp>
        <p:nvSpPr>
          <p:cNvPr id="39939" name="Rectangle 2"/>
          <p:cNvSpPr>
            <a:spLocks noGrp="1" noRot="1" noChangeAspect="1" noChangeArrowheads="1" noTextEdit="1"/>
          </p:cNvSpPr>
          <p:nvPr>
            <p:ph type="sldImg"/>
          </p:nvPr>
        </p:nvSpPr>
        <p:spPr>
          <a:xfrm>
            <a:off x="1257300" y="720725"/>
            <a:ext cx="4800600" cy="3600450"/>
          </a:xfrm>
          <a:ln/>
        </p:spPr>
      </p:sp>
      <p:sp>
        <p:nvSpPr>
          <p:cNvPr id="3994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After we have completed all our calculations, we will share the results of Round 1 with you. We want to make sure everyone has a chance to be heard and that no one dominates the conversation. We would like you to discuss any challenges you faced in Round 1, any samples that were particularly difficult to categorize, what influenced your decisions, and how you used the ALDs to make your ratings. </a:t>
            </a:r>
          </a:p>
          <a:p>
            <a:r>
              <a:rPr lang="en-US" altLang="en-US" dirty="0" smtClean="0"/>
              <a:t>If your judgment is different than the rest of the group’s that’s OK; we will discuss this and give you the opportunity to provide new recommendations in Round 2. This discussion is important for everyone to check in and understand how others arrived at their judgments.</a:t>
            </a:r>
          </a:p>
          <a:p>
            <a:r>
              <a:rPr lang="en-US" altLang="en-US" dirty="0" smtClean="0"/>
              <a:t>Here’s what you will see as you have these discussions…</a:t>
            </a:r>
          </a:p>
        </p:txBody>
      </p:sp>
    </p:spTree>
    <p:extLst>
      <p:ext uri="{BB962C8B-B14F-4D97-AF65-F5344CB8AC3E}">
        <p14:creationId xmlns:p14="http://schemas.microsoft.com/office/powerpoint/2010/main" val="13184509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167C9D7A-074A-497D-B670-439241E04690}" type="slidenum">
              <a:rPr lang="en-US" altLang="en-US" smtClean="0">
                <a:latin typeface="Times New Roman" pitchFamily="18" charset="0"/>
              </a:rPr>
              <a:pPr/>
              <a:t>33</a:t>
            </a:fld>
            <a:endParaRPr lang="en-US" altLang="en-US" smtClean="0">
              <a:latin typeface="Times New Roman" pitchFamily="18" charset="0"/>
            </a:endParaRPr>
          </a:p>
        </p:txBody>
      </p:sp>
      <p:sp>
        <p:nvSpPr>
          <p:cNvPr id="44035" name="Rectangle 2"/>
          <p:cNvSpPr>
            <a:spLocks noGrp="1" noRot="1" noChangeAspect="1" noChangeArrowheads="1" noTextEdit="1"/>
          </p:cNvSpPr>
          <p:nvPr>
            <p:ph type="sldImg"/>
          </p:nvPr>
        </p:nvSpPr>
        <p:spPr>
          <a:xfrm>
            <a:off x="1257300" y="720725"/>
            <a:ext cx="4800600" cy="3600450"/>
          </a:xfrm>
          <a:ln/>
        </p:spPr>
      </p:sp>
      <p:sp>
        <p:nvSpPr>
          <p:cNvPr id="4403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First,</a:t>
            </a:r>
            <a:r>
              <a:rPr lang="en-US" altLang="en-US" baseline="0" dirty="0" smtClean="0"/>
              <a:t> you will see the distribution of thresholds within your group. We will show how you, as a group, distributed your thresholds across the score points. Remember that every essay you review has already been scored, so when you select one as the representative of the threshold for Level 2 or Level 3, you have, in essence, told us where you think the cut score should be for that level. Here we see that for this particular grade band, panelists selected scores ranging from 23 to 27 for the Level 2 cut score for grade 7, and scores from 25 to 28 for the same cut score for grade 8 [</a:t>
            </a:r>
            <a:r>
              <a:rPr lang="en-US" altLang="en-US" b="1" baseline="0" dirty="0" smtClean="0"/>
              <a:t>Use pointer to show these numbers</a:t>
            </a:r>
            <a:r>
              <a:rPr lang="en-US" altLang="en-US" baseline="0" dirty="0" smtClean="0"/>
              <a:t>]. Their recommended cut scores for Level 3 ranged from 28 to 31 for grade 7 and from 29 to 32 for Grade 8. You will also see in graphic form the distribution of thresholds at the bottom of the page. Here we see the graph for grade 7 only, but you will see graphs for both grades. [</a:t>
            </a:r>
            <a:r>
              <a:rPr lang="en-US" altLang="en-US" b="1" baseline="0" dirty="0" smtClean="0"/>
              <a:t>Explain spacing on graph</a:t>
            </a:r>
            <a:r>
              <a:rPr lang="en-US" altLang="en-US" baseline="0" dirty="0" smtClean="0"/>
              <a:t>.]</a:t>
            </a:r>
          </a:p>
          <a:p>
            <a:r>
              <a:rPr lang="en-US" altLang="en-US" baseline="0" dirty="0" smtClean="0"/>
              <a:t>After we show this graphic, we will want to discuss your rationales for selecting the essays you selected for the various thresholds, particularly if there is a considerable range. Each of you will get a chance to state why you thought a particular threshold should be at a particular score point. We will have the essays and the ALDs handy, so it will be possible, in fact necessary, to support your selections by referring to the ALD and pointing out why that particular essay is the first one in the packet to measure up to that ALD.</a:t>
            </a:r>
          </a:p>
        </p:txBody>
      </p:sp>
    </p:spTree>
    <p:extLst>
      <p:ext uri="{BB962C8B-B14F-4D97-AF65-F5344CB8AC3E}">
        <p14:creationId xmlns:p14="http://schemas.microsoft.com/office/powerpoint/2010/main" val="3484240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2F98B738-FBDE-42DA-A56C-A401A3891306}" type="slidenum">
              <a:rPr lang="en-US" altLang="en-US" smtClean="0">
                <a:latin typeface="Times New Roman" pitchFamily="18" charset="0"/>
              </a:rPr>
              <a:pPr/>
              <a:t>34</a:t>
            </a:fld>
            <a:endParaRPr lang="en-US" altLang="en-US" smtClean="0">
              <a:latin typeface="Times New Roman" pitchFamily="18" charset="0"/>
            </a:endParaRPr>
          </a:p>
        </p:txBody>
      </p:sp>
      <p:sp>
        <p:nvSpPr>
          <p:cNvPr id="46083" name="Rectangle 2"/>
          <p:cNvSpPr>
            <a:spLocks noGrp="1" noRot="1" noChangeAspect="1" noChangeArrowheads="1" noTextEdit="1"/>
          </p:cNvSpPr>
          <p:nvPr>
            <p:ph type="sldImg"/>
          </p:nvPr>
        </p:nvSpPr>
        <p:spPr>
          <a:xfrm>
            <a:off x="1257300" y="720725"/>
            <a:ext cx="4800600" cy="3600450"/>
          </a:xfrm>
          <a:ln/>
        </p:spPr>
      </p:sp>
      <p:sp>
        <p:nvSpPr>
          <p:cNvPr id="4608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Your facilitator will draw the Round 1 discussion</a:t>
            </a:r>
            <a:r>
              <a:rPr lang="en-US" altLang="en-US" baseline="0" dirty="0" smtClean="0"/>
              <a:t> to an end and turn on Round 2.</a:t>
            </a:r>
            <a:r>
              <a:rPr lang="en-US" altLang="en-US" dirty="0" smtClean="0"/>
              <a:t>The process you will use in Round 2 is very similar to the process that you will have used in Round 1. The major differences for the second round are that the work samples will now be targeted around each of the Round 1 rough cut scores, and you will know the total score assigned to each essay. You will still use the ALDs to evaluate the work samples.</a:t>
            </a:r>
          </a:p>
        </p:txBody>
      </p:sp>
    </p:spTree>
    <p:extLst>
      <p:ext uri="{BB962C8B-B14F-4D97-AF65-F5344CB8AC3E}">
        <p14:creationId xmlns:p14="http://schemas.microsoft.com/office/powerpoint/2010/main" val="2289781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0C12D463-F00D-4085-B0BF-32B2BFE9EAD5}" type="slidenum">
              <a:rPr lang="en-US" altLang="en-US" smtClean="0">
                <a:latin typeface="Times New Roman" pitchFamily="18" charset="0"/>
              </a:rPr>
              <a:pPr/>
              <a:t>35</a:t>
            </a:fld>
            <a:endParaRPr lang="en-US" altLang="en-US" smtClean="0">
              <a:latin typeface="Times New Roman" pitchFamily="18" charset="0"/>
            </a:endParaRPr>
          </a:p>
        </p:txBody>
      </p:sp>
      <p:sp>
        <p:nvSpPr>
          <p:cNvPr id="47107" name="Rectangle 2"/>
          <p:cNvSpPr>
            <a:spLocks noGrp="1" noRot="1" noChangeAspect="1" noChangeArrowheads="1" noTextEdit="1"/>
          </p:cNvSpPr>
          <p:nvPr>
            <p:ph type="sldImg"/>
          </p:nvPr>
        </p:nvSpPr>
        <p:spPr>
          <a:xfrm>
            <a:off x="1257300" y="720725"/>
            <a:ext cx="4800600" cy="3600450"/>
          </a:xfrm>
          <a:ln/>
        </p:spPr>
      </p:sp>
      <p:sp>
        <p:nvSpPr>
          <p:cNvPr id="4710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After Round 2, we will once again tally your ratings, calculate cut scores, and create tables and charts for the Thursday group.</a:t>
            </a:r>
          </a:p>
        </p:txBody>
      </p:sp>
    </p:spTree>
    <p:extLst>
      <p:ext uri="{BB962C8B-B14F-4D97-AF65-F5344CB8AC3E}">
        <p14:creationId xmlns:p14="http://schemas.microsoft.com/office/powerpoint/2010/main" val="35766881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633DBF91-E088-4C9B-936E-3C4BF1D6A9DA}" type="slidenum">
              <a:rPr lang="en-US" altLang="en-US" smtClean="0">
                <a:latin typeface="Times New Roman" pitchFamily="18" charset="0"/>
              </a:rPr>
              <a:pPr/>
              <a:t>36</a:t>
            </a:fld>
            <a:endParaRPr lang="en-US" altLang="en-US" smtClean="0">
              <a:latin typeface="Times New Roman" pitchFamily="18" charset="0"/>
            </a:endParaRPr>
          </a:p>
        </p:txBody>
      </p:sp>
      <p:sp>
        <p:nvSpPr>
          <p:cNvPr id="48131" name="Rectangle 2"/>
          <p:cNvSpPr>
            <a:spLocks noGrp="1" noRot="1" noChangeAspect="1" noChangeArrowheads="1" noTextEdit="1"/>
          </p:cNvSpPr>
          <p:nvPr>
            <p:ph type="sldImg"/>
          </p:nvPr>
        </p:nvSpPr>
        <p:spPr>
          <a:xfrm>
            <a:off x="1257300" y="720725"/>
            <a:ext cx="4800600" cy="3600450"/>
          </a:xfrm>
          <a:ln/>
        </p:spPr>
      </p:sp>
      <p:sp>
        <p:nvSpPr>
          <p:cNvPr id="4813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Some final notes….Facilitators will be available by e-mail to answer your questions. We will</a:t>
            </a:r>
            <a:r>
              <a:rPr lang="en-US" altLang="en-US" baseline="0" dirty="0" smtClean="0"/>
              <a:t> also post the PowerPoint presentations to a site we will give you in a moment, so you can also use those if you wish. </a:t>
            </a:r>
          </a:p>
          <a:p>
            <a:r>
              <a:rPr lang="en-US" altLang="en-US" baseline="0" dirty="0" smtClean="0"/>
              <a:t>Please also bear in mind that you will be reviewing live samples of student work. When you sign the Terms and Conditions statement, you are promising that you will not reveal any of this and that you will do this work without anyone else helping or watching you.</a:t>
            </a:r>
            <a:endParaRPr lang="en-US" altLang="en-US" dirty="0" smtClean="0"/>
          </a:p>
          <a:p>
            <a:endParaRPr lang="en-US" altLang="en-US" dirty="0" smtClean="0"/>
          </a:p>
        </p:txBody>
      </p:sp>
    </p:spTree>
    <p:extLst>
      <p:ext uri="{BB962C8B-B14F-4D97-AF65-F5344CB8AC3E}">
        <p14:creationId xmlns:p14="http://schemas.microsoft.com/office/powerpoint/2010/main" val="1235227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633DBF91-E088-4C9B-936E-3C4BF1D6A9DA}" type="slidenum">
              <a:rPr lang="en-US" altLang="en-US" smtClean="0">
                <a:latin typeface="Times New Roman" pitchFamily="18" charset="0"/>
              </a:rPr>
              <a:pPr/>
              <a:t>37</a:t>
            </a:fld>
            <a:endParaRPr lang="en-US" altLang="en-US" smtClean="0">
              <a:latin typeface="Times New Roman" pitchFamily="18" charset="0"/>
            </a:endParaRPr>
          </a:p>
        </p:txBody>
      </p:sp>
      <p:sp>
        <p:nvSpPr>
          <p:cNvPr id="48131" name="Rectangle 2"/>
          <p:cNvSpPr>
            <a:spLocks noGrp="1" noRot="1" noChangeAspect="1" noChangeArrowheads="1" noTextEdit="1"/>
          </p:cNvSpPr>
          <p:nvPr>
            <p:ph type="sldImg"/>
          </p:nvPr>
        </p:nvSpPr>
        <p:spPr>
          <a:xfrm>
            <a:off x="1257300" y="720725"/>
            <a:ext cx="4800600" cy="3600450"/>
          </a:xfrm>
          <a:ln/>
        </p:spPr>
      </p:sp>
      <p:sp>
        <p:nvSpPr>
          <p:cNvPr id="4813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The task of identifying thresholds for Round 1 should take about 6-9 hours. You will have about 40 hours from the time we end this webinar to complete that task.</a:t>
            </a:r>
          </a:p>
          <a:p>
            <a:r>
              <a:rPr lang="en-US" altLang="en-US" dirty="0" smtClean="0"/>
              <a:t>Make sure you are reasonably confident in your Round 1 thresholds before you Submit. Once you do that, you can review what you’ve done, but you can not change anything.</a:t>
            </a:r>
          </a:p>
          <a:p>
            <a:r>
              <a:rPr lang="en-US" altLang="en-US" dirty="0" smtClean="0"/>
              <a:t>Make sure you submit your Round 1 thresholds by  9 a.m. Eastern Time Wednesday. We will meet again at 2 p.m.. Wednesday, Eastern Time.</a:t>
            </a:r>
          </a:p>
          <a:p>
            <a:endParaRPr lang="en-US" altLang="en-US" dirty="0" smtClean="0"/>
          </a:p>
          <a:p>
            <a:r>
              <a:rPr lang="en-US" altLang="en-US" dirty="0" smtClean="0"/>
              <a:t>Most importantly, we hope you enjoy the standard setting process and we greatly appreciate your time and your willingness to participate. </a:t>
            </a:r>
          </a:p>
          <a:p>
            <a:endParaRPr lang="en-US" altLang="en-US" dirty="0" smtClean="0"/>
          </a:p>
        </p:txBody>
      </p:sp>
    </p:spTree>
    <p:extLst>
      <p:ext uri="{BB962C8B-B14F-4D97-AF65-F5344CB8AC3E}">
        <p14:creationId xmlns:p14="http://schemas.microsoft.com/office/powerpoint/2010/main" val="1736114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8A0F6AA5-E55D-421B-B1EA-34BDB1E21A52}" type="slidenum">
              <a:rPr lang="en-US" altLang="en-US" smtClean="0">
                <a:latin typeface="Times New Roman" pitchFamily="18" charset="0"/>
              </a:rPr>
              <a:pPr/>
              <a:t>38</a:t>
            </a:fld>
            <a:endParaRPr lang="en-US" altLang="en-US" smtClean="0">
              <a:latin typeface="Times New Roman" pitchFamily="18" charset="0"/>
            </a:endParaRPr>
          </a:p>
        </p:txBody>
      </p:sp>
      <p:sp>
        <p:nvSpPr>
          <p:cNvPr id="49155" name="Rectangle 2"/>
          <p:cNvSpPr>
            <a:spLocks noGrp="1" noRot="1" noChangeAspect="1" noChangeArrowheads="1" noTextEdit="1"/>
          </p:cNvSpPr>
          <p:nvPr>
            <p:ph type="sldImg"/>
          </p:nvPr>
        </p:nvSpPr>
        <p:spPr>
          <a:xfrm>
            <a:off x="1257300" y="720725"/>
            <a:ext cx="4800600" cy="3600450"/>
          </a:xfrm>
          <a:ln/>
        </p:spPr>
      </p:sp>
      <p:sp>
        <p:nvSpPr>
          <p:cNvPr id="4915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Show additional information they will need.</a:t>
            </a:r>
          </a:p>
        </p:txBody>
      </p:sp>
    </p:spTree>
    <p:extLst>
      <p:ext uri="{BB962C8B-B14F-4D97-AF65-F5344CB8AC3E}">
        <p14:creationId xmlns:p14="http://schemas.microsoft.com/office/powerpoint/2010/main" val="20131547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8A0F6AA5-E55D-421B-B1EA-34BDB1E21A52}" type="slidenum">
              <a:rPr lang="en-US" altLang="en-US" smtClean="0">
                <a:latin typeface="Times New Roman" pitchFamily="18" charset="0"/>
              </a:rPr>
              <a:pPr/>
              <a:t>39</a:t>
            </a:fld>
            <a:endParaRPr lang="en-US" altLang="en-US" smtClean="0">
              <a:latin typeface="Times New Roman" pitchFamily="18" charset="0"/>
            </a:endParaRPr>
          </a:p>
        </p:txBody>
      </p:sp>
      <p:sp>
        <p:nvSpPr>
          <p:cNvPr id="49155" name="Rectangle 2"/>
          <p:cNvSpPr>
            <a:spLocks noGrp="1" noRot="1" noChangeAspect="1" noChangeArrowheads="1" noTextEdit="1"/>
          </p:cNvSpPr>
          <p:nvPr>
            <p:ph type="sldImg"/>
          </p:nvPr>
        </p:nvSpPr>
        <p:spPr>
          <a:xfrm>
            <a:off x="1257300" y="720725"/>
            <a:ext cx="4800600" cy="3600450"/>
          </a:xfrm>
          <a:ln/>
        </p:spPr>
      </p:sp>
      <p:sp>
        <p:nvSpPr>
          <p:cNvPr id="4915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Do you have any questions about any part of the presentation before we start the practice exercise?</a:t>
            </a:r>
          </a:p>
          <a:p>
            <a:r>
              <a:rPr lang="en-US" altLang="en-US" dirty="0" smtClean="0"/>
              <a:t>[Answer questions]</a:t>
            </a:r>
          </a:p>
        </p:txBody>
      </p:sp>
    </p:spTree>
    <p:extLst>
      <p:ext uri="{BB962C8B-B14F-4D97-AF65-F5344CB8AC3E}">
        <p14:creationId xmlns:p14="http://schemas.microsoft.com/office/powerpoint/2010/main" val="2013154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here to consider the tests students took this past school year. Over the next four days, each of you will recommend cut scores on one grade band of </a:t>
            </a:r>
            <a:r>
              <a:rPr lang="en-US" baseline="0" dirty="0" smtClean="0"/>
              <a:t>tests</a:t>
            </a:r>
            <a:r>
              <a:rPr lang="en-US" dirty="0" smtClean="0"/>
              <a:t>.  To do that,</a:t>
            </a:r>
            <a:r>
              <a:rPr lang="en-US" baseline="0" dirty="0" smtClean="0"/>
              <a:t> you will first spend some time reviewing the tests for the grade band assigned to you. You will then study the Achievement Level Descriptors that define the achievement levels you will be identifying. </a:t>
            </a:r>
          </a:p>
          <a:p>
            <a:endParaRPr lang="en-US" baseline="0" dirty="0" smtClean="0"/>
          </a:p>
          <a:p>
            <a:r>
              <a:rPr lang="en-US" baseline="0" dirty="0" smtClean="0"/>
              <a:t>In a little while, I will introduce you to the Body of Work procedure.  I will explain how it works and give you an opportunity to practice using the procedure before you get to the main event.  Once you are comfortable with the procedure, the tests, and the achievement level descriptors, you will start to review student essays and recommend cut scores.</a:t>
            </a:r>
            <a:endParaRPr lang="en-US" dirty="0"/>
          </a:p>
        </p:txBody>
      </p:sp>
      <p:sp>
        <p:nvSpPr>
          <p:cNvPr id="4" name="Slide Number Placeholder 3"/>
          <p:cNvSpPr>
            <a:spLocks noGrp="1"/>
          </p:cNvSpPr>
          <p:nvPr>
            <p:ph type="sldNum" sz="quarter" idx="10"/>
          </p:nvPr>
        </p:nvSpPr>
        <p:spPr/>
        <p:txBody>
          <a:bodyPr/>
          <a:lstStyle/>
          <a:p>
            <a:fld id="{55762278-3BB9-4CB8-9B0C-F58A522D4CB0}" type="slidenum">
              <a:rPr lang="en-US" smtClean="0"/>
              <a:t>4</a:t>
            </a:fld>
            <a:endParaRPr lang="en-US"/>
          </a:p>
        </p:txBody>
      </p:sp>
    </p:spTree>
    <p:extLst>
      <p:ext uri="{BB962C8B-B14F-4D97-AF65-F5344CB8AC3E}">
        <p14:creationId xmlns:p14="http://schemas.microsoft.com/office/powerpoint/2010/main" val="32606611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defTabSz="957444">
              <a:defRPr>
                <a:solidFill>
                  <a:schemeClr val="tx1"/>
                </a:solidFill>
                <a:latin typeface="Arial" charset="0"/>
              </a:defRPr>
            </a:lvl1pPr>
            <a:lvl2pPr marL="762046" indent="-293095" defTabSz="957444">
              <a:defRPr>
                <a:solidFill>
                  <a:schemeClr val="tx1"/>
                </a:solidFill>
                <a:latin typeface="Arial" charset="0"/>
              </a:defRPr>
            </a:lvl2pPr>
            <a:lvl3pPr marL="1172380" indent="-234476" defTabSz="957444">
              <a:defRPr>
                <a:solidFill>
                  <a:schemeClr val="tx1"/>
                </a:solidFill>
                <a:latin typeface="Arial" charset="0"/>
              </a:defRPr>
            </a:lvl3pPr>
            <a:lvl4pPr marL="1641332" indent="-234476" defTabSz="957444">
              <a:defRPr>
                <a:solidFill>
                  <a:schemeClr val="tx1"/>
                </a:solidFill>
                <a:latin typeface="Arial" charset="0"/>
              </a:defRPr>
            </a:lvl4pPr>
            <a:lvl5pPr marL="2110283" indent="-234476" defTabSz="957444">
              <a:defRPr>
                <a:solidFill>
                  <a:schemeClr val="tx1"/>
                </a:solidFill>
                <a:latin typeface="Arial" charset="0"/>
              </a:defRPr>
            </a:lvl5pPr>
            <a:lvl6pPr marL="2579235" indent="-234476" algn="ctr" defTabSz="957444" eaLnBrk="0" fontAlgn="base" hangingPunct="0">
              <a:spcBef>
                <a:spcPct val="0"/>
              </a:spcBef>
              <a:spcAft>
                <a:spcPct val="0"/>
              </a:spcAft>
              <a:defRPr>
                <a:solidFill>
                  <a:schemeClr val="tx1"/>
                </a:solidFill>
                <a:latin typeface="Arial" charset="0"/>
              </a:defRPr>
            </a:lvl6pPr>
            <a:lvl7pPr marL="3048188" indent="-234476" algn="ctr" defTabSz="957444" eaLnBrk="0" fontAlgn="base" hangingPunct="0">
              <a:spcBef>
                <a:spcPct val="0"/>
              </a:spcBef>
              <a:spcAft>
                <a:spcPct val="0"/>
              </a:spcAft>
              <a:defRPr>
                <a:solidFill>
                  <a:schemeClr val="tx1"/>
                </a:solidFill>
                <a:latin typeface="Arial" charset="0"/>
              </a:defRPr>
            </a:lvl7pPr>
            <a:lvl8pPr marL="3517140" indent="-234476" algn="ctr" defTabSz="957444" eaLnBrk="0" fontAlgn="base" hangingPunct="0">
              <a:spcBef>
                <a:spcPct val="0"/>
              </a:spcBef>
              <a:spcAft>
                <a:spcPct val="0"/>
              </a:spcAft>
              <a:defRPr>
                <a:solidFill>
                  <a:schemeClr val="tx1"/>
                </a:solidFill>
                <a:latin typeface="Arial" charset="0"/>
              </a:defRPr>
            </a:lvl8pPr>
            <a:lvl9pPr marL="3986092" indent="-234476" algn="ctr" defTabSz="957444" eaLnBrk="0" fontAlgn="base" hangingPunct="0">
              <a:spcBef>
                <a:spcPct val="0"/>
              </a:spcBef>
              <a:spcAft>
                <a:spcPct val="0"/>
              </a:spcAft>
              <a:defRPr>
                <a:solidFill>
                  <a:schemeClr val="tx1"/>
                </a:solidFill>
                <a:latin typeface="Arial" charset="0"/>
              </a:defRPr>
            </a:lvl9pPr>
          </a:lstStyle>
          <a:p>
            <a:fld id="{8A0F6AA5-E55D-421B-B1EA-34BDB1E21A52}" type="slidenum">
              <a:rPr lang="en-US" altLang="en-US" smtClean="0">
                <a:latin typeface="Times New Roman" pitchFamily="18" charset="0"/>
              </a:rPr>
              <a:pPr/>
              <a:t>40</a:t>
            </a:fld>
            <a:endParaRPr lang="en-US" altLang="en-US" smtClean="0">
              <a:latin typeface="Times New Roman" pitchFamily="18" charset="0"/>
            </a:endParaRPr>
          </a:p>
        </p:txBody>
      </p:sp>
      <p:sp>
        <p:nvSpPr>
          <p:cNvPr id="49155" name="Rectangle 2"/>
          <p:cNvSpPr>
            <a:spLocks noGrp="1" noRot="1" noChangeAspect="1" noChangeArrowheads="1" noTextEdit="1"/>
          </p:cNvSpPr>
          <p:nvPr>
            <p:ph type="sldImg"/>
          </p:nvPr>
        </p:nvSpPr>
        <p:spPr>
          <a:xfrm>
            <a:off x="1257300" y="720725"/>
            <a:ext cx="4800600" cy="3600450"/>
          </a:xfrm>
          <a:ln/>
        </p:spPr>
      </p:sp>
      <p:sp>
        <p:nvSpPr>
          <p:cNvPr id="4915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altLang="en-US" dirty="0" smtClean="0"/>
              <a:t>Show facilitator names and e-mail addresses.</a:t>
            </a:r>
          </a:p>
        </p:txBody>
      </p:sp>
    </p:spTree>
    <p:extLst>
      <p:ext uri="{BB962C8B-B14F-4D97-AF65-F5344CB8AC3E}">
        <p14:creationId xmlns:p14="http://schemas.microsoft.com/office/powerpoint/2010/main" val="20131547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 let’s go</a:t>
            </a:r>
            <a:r>
              <a:rPr lang="en-US" baseline="0" dirty="0" smtClean="0"/>
              <a:t> to the software and see how all this works.</a:t>
            </a:r>
          </a:p>
          <a:p>
            <a:endParaRPr lang="en-US" baseline="0" dirty="0" smtClean="0"/>
          </a:p>
          <a:p>
            <a:r>
              <a:rPr lang="en-US" altLang="en-US" baseline="0" dirty="0" smtClean="0"/>
              <a:t>[</a:t>
            </a:r>
            <a:r>
              <a:rPr lang="en-US" altLang="en-US" b="1" baseline="0" dirty="0" smtClean="0"/>
              <a:t>Go to the software and script.</a:t>
            </a:r>
            <a:r>
              <a:rPr lang="en-US" altLang="en-US" baseline="0" dirty="0" smtClean="0"/>
              <a:t>]</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41</a:t>
            </a:fld>
            <a:endParaRPr lang="en-US"/>
          </a:p>
        </p:txBody>
      </p:sp>
    </p:spTree>
    <p:extLst>
      <p:ext uri="{BB962C8B-B14F-4D97-AF65-F5344CB8AC3E}">
        <p14:creationId xmlns:p14="http://schemas.microsoft.com/office/powerpoint/2010/main" val="1032823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3254BA-4257-4EAD-9036-D7B1858C774A}" type="slidenum">
              <a:rPr lang="en-US" altLang="en-US"/>
              <a:pPr/>
              <a:t>5</a:t>
            </a:fld>
            <a:endParaRPr lang="en-US" alt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ltLang="en-US" b="1" dirty="0" smtClean="0"/>
              <a:t>Understand </a:t>
            </a:r>
            <a:r>
              <a:rPr lang="en-US" altLang="en-US" b="1" dirty="0"/>
              <a:t>Test Contents</a:t>
            </a:r>
            <a:r>
              <a:rPr lang="en-US" altLang="en-US" dirty="0"/>
              <a:t> – In order to recommend meaningfully how many points a student should earn on a given test in order to </a:t>
            </a:r>
            <a:r>
              <a:rPr lang="en-US" altLang="en-US" dirty="0" smtClean="0"/>
              <a:t>reach a given level of achievement, you </a:t>
            </a:r>
            <a:r>
              <a:rPr lang="en-US" altLang="en-US" dirty="0"/>
              <a:t>should be very familiar with the contents of those tests, starting with the </a:t>
            </a:r>
            <a:r>
              <a:rPr lang="en-US" altLang="en-US" dirty="0" smtClean="0"/>
              <a:t>prompts and scoring </a:t>
            </a:r>
            <a:r>
              <a:rPr lang="en-US" altLang="en-US" dirty="0"/>
              <a:t>rubrics.</a:t>
            </a:r>
          </a:p>
          <a:p>
            <a:r>
              <a:rPr lang="en-US" altLang="en-US" b="1" dirty="0"/>
              <a:t>Understand </a:t>
            </a:r>
            <a:r>
              <a:rPr lang="en-US" altLang="en-US" b="1" dirty="0" smtClean="0"/>
              <a:t>ALDs</a:t>
            </a:r>
            <a:r>
              <a:rPr lang="en-US" altLang="en-US" dirty="0" smtClean="0"/>
              <a:t> </a:t>
            </a:r>
            <a:r>
              <a:rPr lang="en-US" altLang="en-US" dirty="0"/>
              <a:t>– We want you to be very familiar with the </a:t>
            </a:r>
            <a:r>
              <a:rPr lang="en-US" altLang="en-US" dirty="0" smtClean="0"/>
              <a:t>Achievement </a:t>
            </a:r>
            <a:r>
              <a:rPr lang="en-US" altLang="en-US" dirty="0"/>
              <a:t>Level Descriptors </a:t>
            </a:r>
            <a:r>
              <a:rPr lang="en-US" altLang="en-US" dirty="0" smtClean="0"/>
              <a:t>(ALDs</a:t>
            </a:r>
            <a:r>
              <a:rPr lang="en-US" altLang="en-US" dirty="0"/>
              <a:t>) that describe what students at each performance level should know and be able to do.  Your recommended cut scores will translate those descriptions into numerical goals for students.</a:t>
            </a:r>
          </a:p>
          <a:p>
            <a:r>
              <a:rPr lang="en-US" altLang="en-US" b="1" dirty="0"/>
              <a:t>Learn </a:t>
            </a:r>
            <a:r>
              <a:rPr lang="en-US" altLang="en-US" b="1" dirty="0" smtClean="0"/>
              <a:t>Body of Work </a:t>
            </a:r>
            <a:r>
              <a:rPr lang="en-US" altLang="en-US" b="1" dirty="0"/>
              <a:t>Procedure</a:t>
            </a:r>
            <a:r>
              <a:rPr lang="en-US" altLang="en-US" dirty="0"/>
              <a:t> – We will be using a specific standard-setting process known as the </a:t>
            </a:r>
            <a:r>
              <a:rPr lang="en-US" altLang="en-US" dirty="0" smtClean="0"/>
              <a:t>Body of Work </a:t>
            </a:r>
            <a:r>
              <a:rPr lang="en-US" altLang="en-US" dirty="0"/>
              <a:t>Procedure.  Knowing how that procedure works will be essential to your work here this week.  </a:t>
            </a:r>
          </a:p>
          <a:p>
            <a:r>
              <a:rPr lang="en-US" altLang="en-US" b="1" dirty="0"/>
              <a:t>Recommend Cut Scores</a:t>
            </a:r>
            <a:r>
              <a:rPr lang="en-US" altLang="en-US" dirty="0"/>
              <a:t> – When all is said and done, the main thing you do </a:t>
            </a:r>
            <a:r>
              <a:rPr lang="en-US" altLang="en-US" dirty="0" smtClean="0"/>
              <a:t>in this workshop will </a:t>
            </a:r>
            <a:r>
              <a:rPr lang="en-US" altLang="en-US" dirty="0"/>
              <a:t>be </a:t>
            </a:r>
            <a:r>
              <a:rPr lang="en-US" altLang="en-US" dirty="0" smtClean="0"/>
              <a:t>to recommend two </a:t>
            </a:r>
            <a:r>
              <a:rPr lang="en-US" altLang="en-US" dirty="0"/>
              <a:t>cut scores for each </a:t>
            </a:r>
            <a:r>
              <a:rPr lang="en-US" altLang="en-US" dirty="0" smtClean="0"/>
              <a:t>test and grade level, </a:t>
            </a:r>
            <a:r>
              <a:rPr lang="en-US" altLang="en-US" dirty="0"/>
              <a:t>one </a:t>
            </a:r>
            <a:r>
              <a:rPr lang="en-US" altLang="en-US" dirty="0" smtClean="0"/>
              <a:t>each for Levels 2 and 3</a:t>
            </a:r>
            <a:r>
              <a:rPr lang="en-US" altLang="en-US" baseline="0" dirty="0" smtClean="0"/>
              <a:t> for each grade in your grade band</a:t>
            </a:r>
            <a:r>
              <a:rPr lang="en-US" altLang="en-US" dirty="0" smtClean="0"/>
              <a:t>.  Some of you will be reviewing essays for a single genre; others will be reviewing essays for two genres. For those of you reviewing two sets of tests, you will have fewer tests per genre to review, so your total work load will be about the same as everyone else’s. I</a:t>
            </a:r>
            <a:r>
              <a:rPr lang="en-US" altLang="en-US" baseline="0" dirty="0" smtClean="0"/>
              <a:t> will provide more detail about that later.</a:t>
            </a:r>
            <a:endParaRPr lang="en-US" altLang="en-US" dirty="0"/>
          </a:p>
        </p:txBody>
      </p:sp>
    </p:spTree>
    <p:extLst>
      <p:ext uri="{BB962C8B-B14F-4D97-AF65-F5344CB8AC3E}">
        <p14:creationId xmlns:p14="http://schemas.microsoft.com/office/powerpoint/2010/main" val="4014207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B14D03-B4F2-44B7-8E5D-140990560A4A}" type="slidenum">
              <a:rPr lang="en-US" altLang="en-US"/>
              <a:pPr/>
              <a:t>6</a:t>
            </a:fld>
            <a:endParaRPr lang="en-US" alt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en-US" sz="1000" dirty="0"/>
              <a:t>To accomplish these goals, we have developed a series of activities that will lead to </a:t>
            </a:r>
            <a:r>
              <a:rPr lang="en-US" altLang="en-US" sz="1000" dirty="0" smtClean="0"/>
              <a:t>defensible </a:t>
            </a:r>
            <a:r>
              <a:rPr lang="en-US" altLang="en-US" sz="1000" dirty="0"/>
              <a:t>cut scores.  </a:t>
            </a:r>
          </a:p>
          <a:p>
            <a:r>
              <a:rPr lang="en-US" altLang="en-US" sz="1000" dirty="0"/>
              <a:t>First, you will examine a group of essay prompts and some student responses to them. Some of the responses will look quite good, while others not so good.</a:t>
            </a:r>
          </a:p>
          <a:p>
            <a:r>
              <a:rPr lang="en-US" altLang="en-US" sz="1000" dirty="0"/>
              <a:t>I will then provide an overview to the achievement level descriptors. You received a set for your grade band/genre with your webinar invitation, and I hope you have all reviewed those by now. We will spend some time talking about how those were developed and how you will use them.</a:t>
            </a:r>
          </a:p>
          <a:p>
            <a:r>
              <a:rPr lang="en-US" altLang="en-US" sz="1000" dirty="0"/>
              <a:t>As I noted earlier, I will provide an introduction to the Body of Work standard setting procedure and give you an opportunity to practice with a very small set of student essays to identify a single cut scores. </a:t>
            </a:r>
          </a:p>
          <a:p>
            <a:r>
              <a:rPr lang="en-US" altLang="en-US" sz="1000" dirty="0"/>
              <a:t>At the end of the day today, you will be given login information to go to a website and view a set of student essays. Your website will contain directions for reviewing those essays and applying the Body of Work procedure to identify cut scores. You will have about </a:t>
            </a:r>
            <a:r>
              <a:rPr lang="en-US" altLang="en-US" sz="1000" dirty="0" smtClean="0"/>
              <a:t>40 </a:t>
            </a:r>
            <a:r>
              <a:rPr lang="en-US" altLang="en-US" sz="1000" dirty="0"/>
              <a:t>hours to complete that task, which should take about </a:t>
            </a:r>
            <a:r>
              <a:rPr lang="en-US" altLang="en-US" sz="1000" dirty="0" smtClean="0"/>
              <a:t>6-9 hours.</a:t>
            </a:r>
            <a:endParaRPr lang="en-US" altLang="en-US" sz="1000" dirty="0"/>
          </a:p>
          <a:p>
            <a:r>
              <a:rPr lang="en-US" altLang="en-US" sz="1000" dirty="0"/>
              <a:t>You will actually do that twice. The first set of essays you will review will represent very nearly the full range of possible scores. Once you have tentatively identified the regions where cut scores might be, you will receive a second set of essays on Wednesday that will consist of only essays with scores in those regions. In between the first round and second round of essay reviews, your grade band group will have another webinar and discuss the results of the first round prior to starting the second round. You will have about </a:t>
            </a:r>
            <a:r>
              <a:rPr lang="en-US" altLang="en-US" sz="1000" dirty="0" smtClean="0"/>
              <a:t>40 </a:t>
            </a:r>
            <a:r>
              <a:rPr lang="en-US" altLang="en-US" sz="1000" dirty="0"/>
              <a:t>hours to complete that task. Again, it should take about </a:t>
            </a:r>
            <a:r>
              <a:rPr lang="en-US" altLang="en-US" sz="1000" dirty="0" smtClean="0"/>
              <a:t>6-9 hours. </a:t>
            </a:r>
            <a:r>
              <a:rPr lang="en-US" altLang="en-US" sz="1000" dirty="0"/>
              <a:t>Most people get faster at this process by the second round.</a:t>
            </a:r>
          </a:p>
          <a:p>
            <a:r>
              <a:rPr lang="en-US" altLang="en-US" sz="1000" dirty="0" smtClean="0"/>
              <a:t>Next Monday, </a:t>
            </a:r>
            <a:r>
              <a:rPr lang="en-US" altLang="en-US" sz="1000" dirty="0"/>
              <a:t>a subgroup of you will meet again to review all the cut scores across all grades. Those of you serving on that committee have already been notified, so we won’t go into that right now. </a:t>
            </a:r>
            <a:r>
              <a:rPr lang="en-US" altLang="en-US" sz="1000" dirty="0" smtClean="0"/>
              <a:t>Next Monday, </a:t>
            </a:r>
            <a:r>
              <a:rPr lang="en-US" altLang="en-US" sz="1000" dirty="0"/>
              <a:t>I will explain to you how that process works, and we’ll take about half a day, depending on how many cut scores you may want to review, to complete that task.</a:t>
            </a:r>
          </a:p>
        </p:txBody>
      </p:sp>
    </p:spTree>
    <p:extLst>
      <p:ext uri="{BB962C8B-B14F-4D97-AF65-F5344CB8AC3E}">
        <p14:creationId xmlns:p14="http://schemas.microsoft.com/office/powerpoint/2010/main" val="3685671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our agenda for today</a:t>
            </a:r>
            <a:r>
              <a:rPr lang="en-US" baseline="0" dirty="0" smtClean="0"/>
              <a:t> through Friday, plus a preview of what some of you will be involved in next Monday</a:t>
            </a:r>
            <a:r>
              <a:rPr lang="en-US" dirty="0" smtClean="0"/>
              <a:t>. I won’t go over the individual tasks again, but let’s make sure we understand the agenda and time commitment.</a:t>
            </a:r>
          </a:p>
          <a:p>
            <a:r>
              <a:rPr lang="en-US" dirty="0" smtClean="0"/>
              <a:t>Today, we are committed until about 2:30 Eastern Time. Most of this afternoon will be devoted to learning how to apply</a:t>
            </a:r>
            <a:r>
              <a:rPr lang="en-US" baseline="0" dirty="0" smtClean="0"/>
              <a:t> the Body of Work procedure. When we finish today, around 2:30 Eastern, you will have until Wednesday morning to complete your Round 1 reviews and submit them. Our staff will take your recommendations and calculate preliminary cut scores for all tests. They will also remove some of the essays from your packets and replace them with others so that you will have packets of essays with scores clumped together in two places; i.e., the regions where we are likely to find the cut scores. They will also prepare tables and graphs to share with you Wednesday morning and help you on your way to Round 2. You will then have from Wednesday afternoon to Friday morning to complete Round 2. For both Rounds 1 and 2, we are giving you about a day and a half, but you should probably be able to finish the entire task in about six hours or about an hour per packet of essays. </a:t>
            </a:r>
          </a:p>
          <a:p>
            <a:r>
              <a:rPr lang="en-US" baseline="0" dirty="0" smtClean="0"/>
              <a:t>Next Monday afternoon, the vertical articulation committee will convene. We should be finished by around 4 p.m. Eastern.</a:t>
            </a:r>
          </a:p>
          <a:p>
            <a:endParaRPr lang="en-US" dirty="0"/>
          </a:p>
        </p:txBody>
      </p:sp>
      <p:sp>
        <p:nvSpPr>
          <p:cNvPr id="4" name="Slide Number Placeholder 3"/>
          <p:cNvSpPr>
            <a:spLocks noGrp="1"/>
          </p:cNvSpPr>
          <p:nvPr>
            <p:ph type="sldNum" sz="quarter" idx="10"/>
          </p:nvPr>
        </p:nvSpPr>
        <p:spPr/>
        <p:txBody>
          <a:bodyPr/>
          <a:lstStyle/>
          <a:p>
            <a:fld id="{55762278-3BB9-4CB8-9B0C-F58A522D4CB0}" type="slidenum">
              <a:rPr lang="en-US" smtClean="0"/>
              <a:t>7</a:t>
            </a:fld>
            <a:endParaRPr lang="en-US"/>
          </a:p>
        </p:txBody>
      </p:sp>
    </p:spTree>
    <p:extLst>
      <p:ext uri="{BB962C8B-B14F-4D97-AF65-F5344CB8AC3E}">
        <p14:creationId xmlns:p14="http://schemas.microsoft.com/office/powerpoint/2010/main" val="3127130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me</a:t>
            </a:r>
            <a:r>
              <a:rPr lang="en-US" baseline="0" dirty="0" smtClean="0"/>
              <a:t> stop here and see if anyone has any questions about anything I’ve covered so far.</a:t>
            </a:r>
          </a:p>
          <a:p>
            <a:r>
              <a:rPr lang="en-US" baseline="0" dirty="0" smtClean="0"/>
              <a:t>Are there any questions?</a:t>
            </a:r>
          </a:p>
          <a:p>
            <a:r>
              <a:rPr lang="en-US" baseline="0" dirty="0" smtClean="0"/>
              <a:t>[Answer questions, with an eye on time, and be prepared to move on to Tests by 12:20.]</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8</a:t>
            </a:fld>
            <a:endParaRPr lang="en-US"/>
          </a:p>
        </p:txBody>
      </p:sp>
    </p:spTree>
    <p:extLst>
      <p:ext uri="{BB962C8B-B14F-4D97-AF65-F5344CB8AC3E}">
        <p14:creationId xmlns:p14="http://schemas.microsoft.com/office/powerpoint/2010/main" val="2412980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with the tests themselves.</a:t>
            </a:r>
            <a:endParaRPr lang="en-US" dirty="0"/>
          </a:p>
        </p:txBody>
      </p:sp>
      <p:sp>
        <p:nvSpPr>
          <p:cNvPr id="4" name="Slide Number Placeholder 3"/>
          <p:cNvSpPr>
            <a:spLocks noGrp="1"/>
          </p:cNvSpPr>
          <p:nvPr>
            <p:ph type="sldNum" sz="quarter" idx="10"/>
          </p:nvPr>
        </p:nvSpPr>
        <p:spPr/>
        <p:txBody>
          <a:bodyPr/>
          <a:lstStyle/>
          <a:p>
            <a:fld id="{B3468F5C-FB58-49A3-B7D7-BDFCC4CFAB16}" type="slidenum">
              <a:rPr lang="en-US" smtClean="0"/>
              <a:t>9</a:t>
            </a:fld>
            <a:endParaRPr lang="en-US"/>
          </a:p>
        </p:txBody>
      </p:sp>
    </p:spTree>
    <p:extLst>
      <p:ext uri="{BB962C8B-B14F-4D97-AF65-F5344CB8AC3E}">
        <p14:creationId xmlns:p14="http://schemas.microsoft.com/office/powerpoint/2010/main" val="1032823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2949919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297440226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11312790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006298"/>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200" b="0"/>
            </a:lvl1pPr>
            <a:lvl2pPr>
              <a:defRPr sz="32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29565895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US" dirty="0"/>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4691F2-FCD7-488E-A978-0E5DDACEA1C5}" type="datetimeFigureOut">
              <a:rPr lang="en-US" smtClean="0"/>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15916684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4691F2-FCD7-488E-A978-0E5DDACEA1C5}" type="datetimeFigureOut">
              <a:rPr lang="en-US" smtClean="0"/>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37336115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4691F2-FCD7-488E-A978-0E5DDACEA1C5}" type="datetimeFigureOut">
              <a:rPr lang="en-US" smtClean="0"/>
              <a:t>3/30/2020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10171589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4691F2-FCD7-488E-A978-0E5DDACEA1C5}" type="datetimeFigureOut">
              <a:rPr lang="en-US" smtClean="0"/>
              <a:t>3/30/2020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41498676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4691F2-FCD7-488E-A978-0E5DDACEA1C5}" type="datetimeFigureOut">
              <a:rPr lang="en-US" smtClean="0"/>
              <a:t>3/30/2020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6FFD8B-69CE-497E-88D6-31C76C31FDFA}" type="slidenum">
              <a:rPr lang="en-US" smtClean="0"/>
              <a:t>‹#›</a:t>
            </a:fld>
            <a:endParaRPr lang="en-US"/>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48600" y="6248400"/>
            <a:ext cx="868363" cy="496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70491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4691F2-FCD7-488E-A978-0E5DDACEA1C5}" type="datetimeFigureOut">
              <a:rPr lang="en-US" smtClean="0"/>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159254134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4691F2-FCD7-488E-A978-0E5DDACEA1C5}" type="datetimeFigureOut">
              <a:rPr lang="en-US" smtClean="0"/>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FFD8B-69CE-497E-88D6-31C76C31FDFA}" type="slidenum">
              <a:rPr lang="en-US" smtClean="0"/>
              <a:t>‹#›</a:t>
            </a:fld>
            <a:endParaRPr lang="en-US"/>
          </a:p>
        </p:txBody>
      </p:sp>
    </p:spTree>
    <p:extLst>
      <p:ext uri="{BB962C8B-B14F-4D97-AF65-F5344CB8AC3E}">
        <p14:creationId xmlns:p14="http://schemas.microsoft.com/office/powerpoint/2010/main" val="1546733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4691F2-FCD7-488E-A978-0E5DDACEA1C5}" type="datetimeFigureOut">
              <a:rPr lang="en-US" smtClean="0"/>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6FFD8B-69CE-497E-88D6-31C76C31FDFA}" type="slidenum">
              <a:rPr lang="en-US" smtClean="0"/>
              <a:t>‹#›</a:t>
            </a:fld>
            <a:endParaRPr lang="en-US"/>
          </a:p>
        </p:txBody>
      </p:sp>
    </p:spTree>
    <p:extLst>
      <p:ext uri="{BB962C8B-B14F-4D97-AF65-F5344CB8AC3E}">
        <p14:creationId xmlns:p14="http://schemas.microsoft.com/office/powerpoint/2010/main" val="3209412202"/>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WrAP_Rubric_Informative_v06-2016_public.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hyperlink" Target="ALDs/G5-6%20Narrative%20WritingALD's.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ALDs/G9-10%20Opinion-Argumentative%20Writing%20ALDs.pdf" TargetMode="External"/><Relationship Id="rId4" Type="http://schemas.openxmlformats.org/officeDocument/2006/relationships/hyperlink" Target="ALDs/G7-8%20Informational%20WritingALD's.pdf"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rniles@measinc.com"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mailto:cdeville@measinc.com" TargetMode="External"/><Relationship Id="rId4" Type="http://schemas.openxmlformats.org/officeDocument/2006/relationships/hyperlink" Target="mailto:cdunbar@measinc.com"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133600"/>
            <a:ext cx="8534400" cy="2057400"/>
          </a:xfrm>
        </p:spPr>
        <p:txBody>
          <a:bodyPr>
            <a:noAutofit/>
          </a:bodyPr>
          <a:lstStyle/>
          <a:p>
            <a:r>
              <a:rPr lang="en-US" b="1" dirty="0" smtClean="0"/>
              <a:t>Body of Work Online</a:t>
            </a:r>
            <a:br>
              <a:rPr lang="en-US" b="1" dirty="0" smtClean="0"/>
            </a:br>
            <a:r>
              <a:rPr lang="en-US" b="1" dirty="0" smtClean="0"/>
              <a:t>Standard Setting Workshop</a:t>
            </a:r>
            <a:endParaRPr lang="en-US" b="1" dirty="0"/>
          </a:p>
        </p:txBody>
      </p:sp>
    </p:spTree>
    <p:extLst>
      <p:ext uri="{BB962C8B-B14F-4D97-AF65-F5344CB8AC3E}">
        <p14:creationId xmlns:p14="http://schemas.microsoft.com/office/powerpoint/2010/main" val="1986365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b="1" dirty="0" smtClean="0">
                <a:solidFill>
                  <a:srgbClr val="006298"/>
                </a:solidFill>
              </a:rPr>
              <a:t>Levels/Genres</a:t>
            </a:r>
            <a:endParaRPr lang="en-US" altLang="en-US" b="1" dirty="0">
              <a:solidFill>
                <a:srgbClr val="006298"/>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323154764"/>
              </p:ext>
            </p:extLst>
          </p:nvPr>
        </p:nvGraphicFramePr>
        <p:xfrm>
          <a:off x="304801" y="1600200"/>
          <a:ext cx="8458200" cy="4114800"/>
        </p:xfrm>
        <a:graphic>
          <a:graphicData uri="http://schemas.openxmlformats.org/drawingml/2006/table">
            <a:tbl>
              <a:tblPr firstRow="1" bandRow="1">
                <a:tableStyleId>{5C22544A-7EE6-4342-B048-85BDC9FD1C3A}</a:tableStyleId>
              </a:tblPr>
              <a:tblGrid>
                <a:gridCol w="2133599"/>
                <a:gridCol w="2057400"/>
                <a:gridCol w="2064545"/>
                <a:gridCol w="2202656"/>
              </a:tblGrid>
              <a:tr h="1028700">
                <a:tc>
                  <a:txBody>
                    <a:bodyPr/>
                    <a:lstStyle/>
                    <a:p>
                      <a:pPr algn="ctr"/>
                      <a:r>
                        <a:rPr lang="en-US" sz="2400" dirty="0" smtClean="0"/>
                        <a:t>Grade Level</a:t>
                      </a:r>
                      <a:endParaRPr lang="en-US" sz="2400" dirty="0"/>
                    </a:p>
                  </a:txBody>
                  <a:tcPr anchor="ctr"/>
                </a:tc>
                <a:tc>
                  <a:txBody>
                    <a:bodyPr/>
                    <a:lstStyle/>
                    <a:p>
                      <a:pPr algn="ctr"/>
                      <a:r>
                        <a:rPr lang="en-US" sz="2400" dirty="0" smtClean="0"/>
                        <a:t>Narrative</a:t>
                      </a:r>
                      <a:endParaRPr lang="en-US" sz="2400" dirty="0"/>
                    </a:p>
                  </a:txBody>
                  <a:tcPr anchor="ctr"/>
                </a:tc>
                <a:tc>
                  <a:txBody>
                    <a:bodyPr/>
                    <a:lstStyle/>
                    <a:p>
                      <a:pPr algn="ctr"/>
                      <a:r>
                        <a:rPr lang="en-US" sz="2400" dirty="0" smtClean="0"/>
                        <a:t>Informative</a:t>
                      </a:r>
                      <a:endParaRPr lang="en-US" sz="2400" dirty="0"/>
                    </a:p>
                  </a:txBody>
                  <a:tcPr anchor="ctr"/>
                </a:tc>
                <a:tc>
                  <a:txBody>
                    <a:bodyPr/>
                    <a:lstStyle/>
                    <a:p>
                      <a:pPr algn="ctr"/>
                      <a:r>
                        <a:rPr lang="en-US" sz="2400" dirty="0" smtClean="0"/>
                        <a:t>Argument/  Opinion</a:t>
                      </a:r>
                      <a:endParaRPr lang="en-US" sz="2400" dirty="0"/>
                    </a:p>
                  </a:txBody>
                  <a:tcPr anchor="ctr"/>
                </a:tc>
              </a:tr>
              <a:tr h="1028700">
                <a:tc>
                  <a:txBody>
                    <a:bodyPr/>
                    <a:lstStyle/>
                    <a:p>
                      <a:pPr algn="ctr"/>
                      <a:r>
                        <a:rPr lang="en-US" sz="2400" dirty="0" smtClean="0"/>
                        <a:t>5-6</a:t>
                      </a:r>
                      <a:endParaRPr lang="en-US" sz="2400" dirty="0"/>
                    </a:p>
                  </a:txBody>
                  <a:tcPr anchor="ctr"/>
                </a:tc>
                <a:tc>
                  <a:txBody>
                    <a:bodyPr/>
                    <a:lstStyle/>
                    <a:p>
                      <a:pPr algn="ctr"/>
                      <a:r>
                        <a:rPr lang="en-US" sz="2400" b="0" dirty="0" smtClean="0"/>
                        <a:t>2 cut scores per grade</a:t>
                      </a:r>
                    </a:p>
                  </a:txBody>
                  <a:tcPr anchor="ctr"/>
                </a:tc>
                <a:tc>
                  <a:txBody>
                    <a:bodyPr/>
                    <a:lstStyle/>
                    <a:p>
                      <a:pPr algn="ctr"/>
                      <a:r>
                        <a:rPr lang="en-US" sz="2400" b="0" dirty="0" smtClean="0"/>
                        <a:t>2 cut scores per grade</a:t>
                      </a:r>
                    </a:p>
                  </a:txBody>
                  <a:tcPr anchor="ctr"/>
                </a:tc>
                <a:tc>
                  <a:txBody>
                    <a:bodyPr/>
                    <a:lstStyle/>
                    <a:p>
                      <a:pPr algn="ctr"/>
                      <a:r>
                        <a:rPr lang="en-US" sz="2400" b="0" dirty="0" smtClean="0"/>
                        <a:t>2 cut scores per grade</a:t>
                      </a:r>
                    </a:p>
                  </a:txBody>
                  <a:tcPr anchor="ctr"/>
                </a:tc>
              </a:tr>
              <a:tr h="1028700">
                <a:tc>
                  <a:txBody>
                    <a:bodyPr/>
                    <a:lstStyle/>
                    <a:p>
                      <a:pPr algn="ctr"/>
                      <a:r>
                        <a:rPr lang="en-US" sz="2400" dirty="0" smtClean="0"/>
                        <a:t>7-8</a:t>
                      </a:r>
                      <a:endParaRPr lang="en-US" sz="2400" dirty="0"/>
                    </a:p>
                  </a:txBody>
                  <a:tcPr anchor="ctr"/>
                </a:tc>
                <a:tc>
                  <a:txBody>
                    <a:bodyPr/>
                    <a:lstStyle/>
                    <a:p>
                      <a:pPr algn="ctr"/>
                      <a:r>
                        <a:rPr lang="en-US" sz="2400" b="0" dirty="0" smtClean="0"/>
                        <a:t>2 cut scores per grade</a:t>
                      </a:r>
                    </a:p>
                  </a:txBody>
                  <a:tcPr anchor="ctr"/>
                </a:tc>
                <a:tc>
                  <a:txBody>
                    <a:bodyPr/>
                    <a:lstStyle/>
                    <a:p>
                      <a:pPr algn="ctr"/>
                      <a:r>
                        <a:rPr lang="en-US" sz="2400" b="0" dirty="0" smtClean="0"/>
                        <a:t>2 cut scores per grade</a:t>
                      </a:r>
                    </a:p>
                  </a:txBody>
                  <a:tcPr anchor="ctr"/>
                </a:tc>
                <a:tc>
                  <a:txBody>
                    <a:bodyPr/>
                    <a:lstStyle/>
                    <a:p>
                      <a:pPr algn="ctr"/>
                      <a:r>
                        <a:rPr lang="en-US" sz="2400" b="0" dirty="0" smtClean="0"/>
                        <a:t>2 cut scores per grade</a:t>
                      </a:r>
                    </a:p>
                  </a:txBody>
                  <a:tcPr anchor="ctr"/>
                </a:tc>
              </a:tr>
              <a:tr h="1028700">
                <a:tc>
                  <a:txBody>
                    <a:bodyPr/>
                    <a:lstStyle/>
                    <a:p>
                      <a:pPr algn="ctr"/>
                      <a:r>
                        <a:rPr lang="en-US" sz="2400" baseline="0" dirty="0" smtClean="0"/>
                        <a:t>9-10</a:t>
                      </a:r>
                      <a:endParaRPr lang="en-US" sz="2400" dirty="0"/>
                    </a:p>
                  </a:txBody>
                  <a:tcPr anchor="ctr"/>
                </a:tc>
                <a:tc>
                  <a:txBody>
                    <a:bodyPr/>
                    <a:lstStyle/>
                    <a:p>
                      <a:pPr algn="ctr"/>
                      <a:r>
                        <a:rPr lang="en-US" sz="2400" b="0" dirty="0" smtClean="0"/>
                        <a:t>2 cut scores per grade</a:t>
                      </a:r>
                    </a:p>
                  </a:txBody>
                  <a:tcPr anchor="ctr"/>
                </a:tc>
                <a:tc>
                  <a:txBody>
                    <a:bodyPr/>
                    <a:lstStyle/>
                    <a:p>
                      <a:pPr algn="ctr"/>
                      <a:r>
                        <a:rPr lang="en-US" sz="2400" b="0" dirty="0" smtClean="0"/>
                        <a:t>2 cut scores per grade</a:t>
                      </a:r>
                    </a:p>
                  </a:txBody>
                  <a:tcPr anchor="ctr"/>
                </a:tc>
                <a:tc>
                  <a:txBody>
                    <a:bodyPr/>
                    <a:lstStyle/>
                    <a:p>
                      <a:pPr algn="ctr"/>
                      <a:r>
                        <a:rPr lang="en-US" sz="2400" b="0" dirty="0" smtClean="0"/>
                        <a:t>2 cut scores per grade</a:t>
                      </a:r>
                    </a:p>
                  </a:txBody>
                  <a:tcPr anchor="ctr"/>
                </a:tc>
              </a:tr>
            </a:tbl>
          </a:graphicData>
        </a:graphic>
      </p:graphicFrame>
    </p:spTree>
    <p:extLst>
      <p:ext uri="{BB962C8B-B14F-4D97-AF65-F5344CB8AC3E}">
        <p14:creationId xmlns:p14="http://schemas.microsoft.com/office/powerpoint/2010/main" val="2203458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76200"/>
            <a:ext cx="8229600" cy="1143000"/>
          </a:xfrm>
        </p:spPr>
        <p:txBody>
          <a:bodyPr/>
          <a:lstStyle/>
          <a:p>
            <a:r>
              <a:rPr lang="en-US" altLang="en-US" dirty="0" smtClean="0"/>
              <a:t>Sample Prompt</a:t>
            </a:r>
            <a:endParaRPr lang="en-US" altLang="en-US" b="1" dirty="0">
              <a:solidFill>
                <a:srgbClr val="006298"/>
              </a:solidFill>
            </a:endParaRPr>
          </a:p>
        </p:txBody>
      </p:sp>
      <p:sp>
        <p:nvSpPr>
          <p:cNvPr id="2" name="TextBox 1"/>
          <p:cNvSpPr txBox="1"/>
          <p:nvPr/>
        </p:nvSpPr>
        <p:spPr>
          <a:xfrm>
            <a:off x="3352800" y="1981200"/>
            <a:ext cx="4572000" cy="369332"/>
          </a:xfrm>
          <a:prstGeom prst="rect">
            <a:avLst/>
          </a:prstGeom>
          <a:noFill/>
        </p:spPr>
        <p:txBody>
          <a:bodyPr wrap="square" rtlCol="0">
            <a:spAutoFit/>
          </a:bodyPr>
          <a:lstStyle/>
          <a:p>
            <a:r>
              <a:rPr lang="en-US" dirty="0" smtClean="0"/>
              <a:t>Secure material redacted</a:t>
            </a:r>
            <a:endParaRPr lang="en-US" dirty="0"/>
          </a:p>
        </p:txBody>
      </p:sp>
    </p:spTree>
    <p:extLst>
      <p:ext uri="{BB962C8B-B14F-4D97-AF65-F5344CB8AC3E}">
        <p14:creationId xmlns:p14="http://schemas.microsoft.com/office/powerpoint/2010/main" val="2301670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dirty="0" smtClean="0"/>
              <a:t>Scoring</a:t>
            </a:r>
            <a:endParaRPr lang="en-US" altLang="en-US" b="1" dirty="0">
              <a:solidFill>
                <a:srgbClr val="006298"/>
              </a:solidFill>
            </a:endParaRPr>
          </a:p>
        </p:txBody>
      </p:sp>
      <p:sp>
        <p:nvSpPr>
          <p:cNvPr id="11267" name="Rectangle 3"/>
          <p:cNvSpPr>
            <a:spLocks noGrp="1" noChangeArrowheads="1"/>
          </p:cNvSpPr>
          <p:nvPr>
            <p:ph idx="1"/>
          </p:nvPr>
        </p:nvSpPr>
        <p:spPr>
          <a:xfrm>
            <a:off x="457200" y="1295400"/>
            <a:ext cx="8229600" cy="5181600"/>
          </a:xfrm>
        </p:spPr>
        <p:txBody>
          <a:bodyPr>
            <a:normAutofit lnSpcReduction="10000"/>
          </a:bodyPr>
          <a:lstStyle/>
          <a:p>
            <a:pPr>
              <a:lnSpc>
                <a:spcPct val="120000"/>
              </a:lnSpc>
              <a:buFont typeface="Wingdings" pitchFamily="2" charset="2"/>
              <a:buNone/>
            </a:pPr>
            <a:r>
              <a:rPr lang="en-US" altLang="en-US" sz="3600" dirty="0" smtClean="0"/>
              <a:t>Overall Development (1-6)</a:t>
            </a:r>
          </a:p>
          <a:p>
            <a:pPr>
              <a:lnSpc>
                <a:spcPct val="120000"/>
              </a:lnSpc>
              <a:buNone/>
            </a:pPr>
            <a:r>
              <a:rPr lang="en-US" altLang="en-US" sz="3600" dirty="0" smtClean="0"/>
              <a:t>Organization </a:t>
            </a:r>
            <a:r>
              <a:rPr lang="en-US" altLang="en-US" sz="3600" dirty="0"/>
              <a:t>(1-6)</a:t>
            </a:r>
          </a:p>
          <a:p>
            <a:pPr>
              <a:lnSpc>
                <a:spcPct val="120000"/>
              </a:lnSpc>
              <a:buNone/>
            </a:pPr>
            <a:r>
              <a:rPr lang="en-US" altLang="en-US" sz="3600" dirty="0"/>
              <a:t>Support (1-6)</a:t>
            </a:r>
          </a:p>
          <a:p>
            <a:pPr>
              <a:lnSpc>
                <a:spcPct val="120000"/>
              </a:lnSpc>
              <a:buNone/>
            </a:pPr>
            <a:r>
              <a:rPr lang="en-US" altLang="en-US" sz="3600" dirty="0" smtClean="0"/>
              <a:t>Sentence Structure </a:t>
            </a:r>
            <a:r>
              <a:rPr lang="en-US" altLang="en-US" sz="3600" dirty="0"/>
              <a:t>(1-6)</a:t>
            </a:r>
          </a:p>
          <a:p>
            <a:pPr>
              <a:lnSpc>
                <a:spcPct val="120000"/>
              </a:lnSpc>
              <a:buNone/>
            </a:pPr>
            <a:r>
              <a:rPr lang="en-US" altLang="en-US" sz="3600" dirty="0"/>
              <a:t>Word Choice (1-6)</a:t>
            </a:r>
          </a:p>
          <a:p>
            <a:pPr>
              <a:lnSpc>
                <a:spcPct val="120000"/>
              </a:lnSpc>
              <a:buNone/>
            </a:pPr>
            <a:r>
              <a:rPr lang="en-US" altLang="en-US" sz="3600" dirty="0" smtClean="0"/>
              <a:t>Mechanics </a:t>
            </a:r>
            <a:r>
              <a:rPr lang="en-US" altLang="en-US" sz="3600" dirty="0"/>
              <a:t>(1-6</a:t>
            </a:r>
            <a:r>
              <a:rPr lang="en-US" altLang="en-US" sz="3600" dirty="0" smtClean="0"/>
              <a:t>)</a:t>
            </a:r>
          </a:p>
          <a:p>
            <a:pPr>
              <a:lnSpc>
                <a:spcPct val="120000"/>
              </a:lnSpc>
              <a:buNone/>
            </a:pPr>
            <a:r>
              <a:rPr lang="en-US" altLang="en-US" sz="3600" b="1" dirty="0" smtClean="0"/>
              <a:t>Total Score (</a:t>
            </a:r>
            <a:r>
              <a:rPr lang="en-US" altLang="en-US" sz="3600" b="1" dirty="0" smtClean="0">
                <a:hlinkClick r:id="rId3" action="ppaction://hlinkfile"/>
              </a:rPr>
              <a:t>6-36</a:t>
            </a:r>
            <a:r>
              <a:rPr lang="en-US" altLang="en-US" sz="3600" b="1" dirty="0" smtClean="0"/>
              <a:t>)</a:t>
            </a:r>
            <a:endParaRPr lang="en-US" altLang="en-US" sz="3600" b="1" dirty="0"/>
          </a:p>
        </p:txBody>
      </p:sp>
    </p:spTree>
    <p:extLst>
      <p:ext uri="{BB962C8B-B14F-4D97-AF65-F5344CB8AC3E}">
        <p14:creationId xmlns:p14="http://schemas.microsoft.com/office/powerpoint/2010/main" val="236441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666699"/>
                </a:solidFill>
              </a:rPr>
              <a:t>Questions?</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05566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666699"/>
                </a:solidFill>
              </a:rPr>
              <a:t>Achievement Level Descriptors</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65046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b="1" dirty="0" smtClean="0">
                <a:solidFill>
                  <a:srgbClr val="006298"/>
                </a:solidFill>
              </a:rPr>
              <a:t>Background</a:t>
            </a:r>
            <a:endParaRPr lang="en-US" altLang="en-US" b="1" dirty="0">
              <a:solidFill>
                <a:srgbClr val="006298"/>
              </a:solidFill>
            </a:endParaRPr>
          </a:p>
        </p:txBody>
      </p:sp>
      <p:sp>
        <p:nvSpPr>
          <p:cNvPr id="11267" name="Rectangle 3"/>
          <p:cNvSpPr>
            <a:spLocks noGrp="1" noChangeArrowheads="1"/>
          </p:cNvSpPr>
          <p:nvPr>
            <p:ph idx="1"/>
          </p:nvPr>
        </p:nvSpPr>
        <p:spPr/>
        <p:txBody>
          <a:bodyPr>
            <a:normAutofit/>
          </a:bodyPr>
          <a:lstStyle/>
          <a:p>
            <a:pPr>
              <a:lnSpc>
                <a:spcPct val="120000"/>
              </a:lnSpc>
            </a:pPr>
            <a:r>
              <a:rPr lang="en-US" altLang="en-US" sz="4000" dirty="0" smtClean="0"/>
              <a:t>Development </a:t>
            </a:r>
            <a:r>
              <a:rPr lang="en-US" altLang="en-US" sz="4000" dirty="0" smtClean="0"/>
              <a:t>of learning progressions</a:t>
            </a:r>
          </a:p>
          <a:p>
            <a:pPr>
              <a:lnSpc>
                <a:spcPct val="120000"/>
              </a:lnSpc>
            </a:pPr>
            <a:r>
              <a:rPr lang="en-US" altLang="en-US" sz="4000" dirty="0" smtClean="0"/>
              <a:t>Translations of learning progressions into ALDs</a:t>
            </a:r>
            <a:endParaRPr lang="en-US" altLang="en-US" sz="4000" dirty="0"/>
          </a:p>
          <a:p>
            <a:pPr>
              <a:lnSpc>
                <a:spcPct val="120000"/>
              </a:lnSpc>
            </a:pPr>
            <a:endParaRPr lang="en-US" altLang="en-US" sz="4000" dirty="0"/>
          </a:p>
        </p:txBody>
      </p:sp>
    </p:spTree>
    <p:extLst>
      <p:ext uri="{BB962C8B-B14F-4D97-AF65-F5344CB8AC3E}">
        <p14:creationId xmlns:p14="http://schemas.microsoft.com/office/powerpoint/2010/main" val="842060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b="1" dirty="0" smtClean="0">
                <a:solidFill>
                  <a:srgbClr val="006298"/>
                </a:solidFill>
              </a:rPr>
              <a:t>Learning Progressions</a:t>
            </a:r>
            <a:endParaRPr lang="en-US" altLang="en-US" b="1" dirty="0">
              <a:solidFill>
                <a:srgbClr val="006298"/>
              </a:solidFill>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93545530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3790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b="1" dirty="0" smtClean="0">
                <a:solidFill>
                  <a:srgbClr val="006298"/>
                </a:solidFill>
              </a:rPr>
              <a:t>Achievement </a:t>
            </a:r>
            <a:r>
              <a:rPr lang="en-US" altLang="en-US" b="1" dirty="0">
                <a:solidFill>
                  <a:srgbClr val="006298"/>
                </a:solidFill>
              </a:rPr>
              <a:t>Levels</a:t>
            </a:r>
          </a:p>
        </p:txBody>
      </p:sp>
      <p:sp>
        <p:nvSpPr>
          <p:cNvPr id="11267" name="Rectangle 3"/>
          <p:cNvSpPr>
            <a:spLocks noGrp="1" noChangeArrowheads="1"/>
          </p:cNvSpPr>
          <p:nvPr>
            <p:ph idx="1"/>
          </p:nvPr>
        </p:nvSpPr>
        <p:spPr/>
        <p:txBody>
          <a:bodyPr/>
          <a:lstStyle/>
          <a:p>
            <a:pPr marL="0" indent="0">
              <a:lnSpc>
                <a:spcPct val="120000"/>
              </a:lnSpc>
              <a:buNone/>
            </a:pPr>
            <a:endParaRPr lang="en-US" altLang="en-US" sz="2400" dirty="0" smtClean="0">
              <a:effectLst/>
            </a:endParaRPr>
          </a:p>
          <a:p>
            <a:pPr>
              <a:lnSpc>
                <a:spcPct val="120000"/>
              </a:lnSpc>
              <a:buFont typeface="Wingdings" pitchFamily="2" charset="2"/>
              <a:buNone/>
            </a:pPr>
            <a:endParaRPr lang="en-US" altLang="en-US" sz="4000" b="1" dirty="0"/>
          </a:p>
          <a:p>
            <a:pPr>
              <a:lnSpc>
                <a:spcPct val="120000"/>
              </a:lnSpc>
            </a:pPr>
            <a:endParaRPr lang="en-US" altLang="en-US" sz="4000" b="1" dirty="0"/>
          </a:p>
        </p:txBody>
      </p:sp>
      <p:graphicFrame>
        <p:nvGraphicFramePr>
          <p:cNvPr id="2" name="Table 1"/>
          <p:cNvGraphicFramePr>
            <a:graphicFrameLocks noGrp="1"/>
          </p:cNvGraphicFramePr>
          <p:nvPr>
            <p:extLst>
              <p:ext uri="{D42A27DB-BD31-4B8C-83A1-F6EECF244321}">
                <p14:modId xmlns:p14="http://schemas.microsoft.com/office/powerpoint/2010/main" val="1004314892"/>
              </p:ext>
            </p:extLst>
          </p:nvPr>
        </p:nvGraphicFramePr>
        <p:xfrm>
          <a:off x="1524000" y="1397000"/>
          <a:ext cx="6096000" cy="3403600"/>
        </p:xfrm>
        <a:graphic>
          <a:graphicData uri="http://schemas.openxmlformats.org/drawingml/2006/table">
            <a:tbl>
              <a:tblPr firstRow="1" bandRow="1">
                <a:tableStyleId>{5C22544A-7EE6-4342-B048-85BDC9FD1C3A}</a:tableStyleId>
              </a:tblPr>
              <a:tblGrid>
                <a:gridCol w="1524000"/>
                <a:gridCol w="1524000"/>
                <a:gridCol w="1524000"/>
                <a:gridCol w="1524000"/>
              </a:tblGrid>
              <a:tr h="768096">
                <a:tc>
                  <a:txBody>
                    <a:bodyPr/>
                    <a:lstStyle/>
                    <a:p>
                      <a:r>
                        <a:rPr lang="en-US" dirty="0" smtClean="0"/>
                        <a:t>Grade Span</a:t>
                      </a:r>
                      <a:endParaRPr lang="en-US" dirty="0"/>
                    </a:p>
                  </a:txBody>
                  <a:tcPr/>
                </a:tc>
                <a:tc>
                  <a:txBody>
                    <a:bodyPr/>
                    <a:lstStyle/>
                    <a:p>
                      <a:r>
                        <a:rPr lang="en-US" dirty="0" smtClean="0"/>
                        <a:t>Narrative</a:t>
                      </a:r>
                      <a:endParaRPr lang="en-US" dirty="0"/>
                    </a:p>
                  </a:txBody>
                  <a:tcPr/>
                </a:tc>
                <a:tc>
                  <a:txBody>
                    <a:bodyPr/>
                    <a:lstStyle/>
                    <a:p>
                      <a:r>
                        <a:rPr lang="en-US" dirty="0" smtClean="0"/>
                        <a:t>Informative</a:t>
                      </a:r>
                      <a:endParaRPr lang="en-US" dirty="0"/>
                    </a:p>
                  </a:txBody>
                  <a:tcPr/>
                </a:tc>
                <a:tc>
                  <a:txBody>
                    <a:bodyPr/>
                    <a:lstStyle/>
                    <a:p>
                      <a:r>
                        <a:rPr lang="en-US" dirty="0" smtClean="0"/>
                        <a:t>Argument/ Opinion</a:t>
                      </a:r>
                      <a:endParaRPr lang="en-US" dirty="0"/>
                    </a:p>
                  </a:txBody>
                  <a:tcPr/>
                </a:tc>
              </a:tr>
              <a:tr h="950977">
                <a:tc>
                  <a:txBody>
                    <a:bodyPr/>
                    <a:lstStyle/>
                    <a:p>
                      <a:r>
                        <a:rPr lang="en-US" sz="2800" dirty="0" smtClean="0"/>
                        <a:t>5-6</a:t>
                      </a:r>
                      <a:endParaRPr lang="en-US" sz="2800" dirty="0"/>
                    </a:p>
                  </a:txBody>
                  <a:tcPr/>
                </a:tc>
                <a:tc>
                  <a:txBody>
                    <a:bodyPr/>
                    <a:lstStyle/>
                    <a:p>
                      <a:pPr algn="ctr"/>
                      <a:r>
                        <a:rPr lang="en-US" sz="3200" dirty="0" smtClean="0">
                          <a:sym typeface="Wingdings"/>
                          <a:hlinkClick r:id="rId3" action="ppaction://hlinkfile"/>
                        </a:rPr>
                        <a:t></a:t>
                      </a:r>
                      <a:endParaRPr lang="en-US" sz="3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ym typeface="Wingdings"/>
                        </a:rPr>
                        <a:t></a:t>
                      </a:r>
                      <a:endParaRPr lang="en-US" sz="28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ym typeface="Wingdings"/>
                        </a:rPr>
                        <a:t></a:t>
                      </a:r>
                      <a:endParaRPr lang="en-US" sz="2800" dirty="0" smtClean="0"/>
                    </a:p>
                  </a:txBody>
                  <a:tcPr/>
                </a:tc>
              </a:tr>
              <a:tr h="846327">
                <a:tc>
                  <a:txBody>
                    <a:bodyPr/>
                    <a:lstStyle/>
                    <a:p>
                      <a:r>
                        <a:rPr lang="en-US" sz="2800" dirty="0" smtClean="0"/>
                        <a:t>7-8</a:t>
                      </a:r>
                      <a:endParaRPr lang="en-US" sz="2800" dirty="0"/>
                    </a:p>
                  </a:txBody>
                  <a:tcPr/>
                </a:tc>
                <a:tc>
                  <a:txBody>
                    <a:bodyPr/>
                    <a:lstStyle/>
                    <a:p>
                      <a:pPr algn="ctr"/>
                      <a:r>
                        <a:rPr lang="en-US" sz="3200" dirty="0" smtClean="0">
                          <a:sym typeface="Wingdings"/>
                        </a:rPr>
                        <a:t></a:t>
                      </a:r>
                      <a:endParaRPr lang="en-US" sz="3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ym typeface="Wingdings"/>
                          <a:hlinkClick r:id="rId4" action="ppaction://hlinkfile"/>
                        </a:rPr>
                        <a:t></a:t>
                      </a:r>
                      <a:endParaRPr lang="en-US" sz="28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ym typeface="Wingdings"/>
                        </a:rPr>
                        <a:t></a:t>
                      </a:r>
                      <a:endParaRPr lang="en-US" sz="2800" dirty="0" smtClean="0"/>
                    </a:p>
                  </a:txBody>
                  <a:tcPr/>
                </a:tc>
              </a:tr>
              <a:tr h="838200">
                <a:tc>
                  <a:txBody>
                    <a:bodyPr/>
                    <a:lstStyle/>
                    <a:p>
                      <a:r>
                        <a:rPr lang="en-US" sz="2800" dirty="0" smtClean="0"/>
                        <a:t>9-10</a:t>
                      </a:r>
                      <a:endParaRPr lang="en-US" sz="2800" dirty="0"/>
                    </a:p>
                  </a:txBody>
                  <a:tcPr/>
                </a:tc>
                <a:tc>
                  <a:txBody>
                    <a:bodyPr/>
                    <a:lstStyle/>
                    <a:p>
                      <a:pPr algn="ctr"/>
                      <a:r>
                        <a:rPr lang="en-US" sz="3200" dirty="0" smtClean="0">
                          <a:sym typeface="Wingdings"/>
                        </a:rPr>
                        <a:t></a:t>
                      </a:r>
                      <a:endParaRPr lang="en-US" sz="3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ym typeface="Wingdings"/>
                        </a:rPr>
                        <a:t></a:t>
                      </a:r>
                      <a:endParaRPr lang="en-US" sz="28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ym typeface="Wingdings"/>
                          <a:hlinkClick r:id="rId5" action="ppaction://hlinkfile"/>
                        </a:rPr>
                        <a:t></a:t>
                      </a:r>
                      <a:endParaRPr lang="en-US" sz="2800" dirty="0" smtClean="0"/>
                    </a:p>
                  </a:txBody>
                  <a:tcPr/>
                </a:tc>
              </a:tr>
            </a:tbl>
          </a:graphicData>
        </a:graphic>
      </p:graphicFrame>
    </p:spTree>
    <p:extLst>
      <p:ext uri="{BB962C8B-B14F-4D97-AF65-F5344CB8AC3E}">
        <p14:creationId xmlns:p14="http://schemas.microsoft.com/office/powerpoint/2010/main" val="2886812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666699"/>
                </a:solidFill>
              </a:rPr>
              <a:t>Questions?</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64532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6699"/>
                </a:solidFill>
              </a:rPr>
              <a:t>The Body of Work Procedure</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49605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3" name="Content Placeholder 2"/>
          <p:cNvSpPr>
            <a:spLocks noGrp="1"/>
          </p:cNvSpPr>
          <p:nvPr>
            <p:ph idx="1"/>
          </p:nvPr>
        </p:nvSpPr>
        <p:spPr/>
        <p:txBody>
          <a:bodyPr>
            <a:noAutofit/>
          </a:bodyPr>
          <a:lstStyle/>
          <a:p>
            <a:pPr>
              <a:spcBef>
                <a:spcPts val="1200"/>
              </a:spcBef>
            </a:pPr>
            <a:r>
              <a:rPr lang="en-US" sz="3200" b="0" dirty="0" smtClean="0"/>
              <a:t>Goal of this meeting – set cut scores for Writing tests at multiple grade levels/genres</a:t>
            </a:r>
          </a:p>
          <a:p>
            <a:pPr lvl="1">
              <a:spcBef>
                <a:spcPts val="1200"/>
              </a:spcBef>
            </a:pPr>
            <a:endParaRPr lang="en-US" dirty="0" smtClean="0"/>
          </a:p>
          <a:p>
            <a:pPr>
              <a:spcBef>
                <a:spcPts val="1200"/>
              </a:spcBef>
            </a:pPr>
            <a:r>
              <a:rPr lang="en-US" sz="3200" b="0" dirty="0" smtClean="0"/>
              <a:t>Your part in meeting </a:t>
            </a:r>
            <a:r>
              <a:rPr lang="en-US" sz="3200" b="0" dirty="0"/>
              <a:t>t</a:t>
            </a:r>
            <a:r>
              <a:rPr lang="en-US" sz="3200" b="0" dirty="0" smtClean="0"/>
              <a:t>hat goal – review student work to identify exemplars of work at specified levels of achievement</a:t>
            </a:r>
          </a:p>
        </p:txBody>
      </p:sp>
    </p:spTree>
    <p:extLst>
      <p:ext uri="{BB962C8B-B14F-4D97-AF65-F5344CB8AC3E}">
        <p14:creationId xmlns:p14="http://schemas.microsoft.com/office/powerpoint/2010/main" val="3727265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dirty="0" smtClean="0">
                <a:latin typeface="Calibri" pitchFamily="34" charset="0"/>
              </a:rPr>
              <a:t>Overview</a:t>
            </a:r>
          </a:p>
        </p:txBody>
      </p:sp>
      <p:sp>
        <p:nvSpPr>
          <p:cNvPr id="100355" name="Rectangle 3"/>
          <p:cNvSpPr>
            <a:spLocks noGrp="1" noChangeArrowheads="1"/>
          </p:cNvSpPr>
          <p:nvPr>
            <p:ph type="body" idx="1"/>
          </p:nvPr>
        </p:nvSpPr>
        <p:spPr>
          <a:xfrm>
            <a:off x="381000" y="1524000"/>
            <a:ext cx="8305800" cy="4572000"/>
          </a:xfrm>
        </p:spPr>
        <p:txBody>
          <a:bodyPr>
            <a:normAutofit/>
          </a:bodyPr>
          <a:lstStyle/>
          <a:p>
            <a:pPr eaLnBrk="1" hangingPunct="1">
              <a:defRPr/>
            </a:pPr>
            <a:r>
              <a:rPr lang="en-US" dirty="0" smtClean="0">
                <a:latin typeface="Calibri" pitchFamily="34" charset="0"/>
              </a:rPr>
              <a:t>Designed specifically for tests that are all or mostly essay or open-ended</a:t>
            </a:r>
          </a:p>
          <a:p>
            <a:pPr eaLnBrk="1" hangingPunct="1">
              <a:defRPr/>
            </a:pPr>
            <a:r>
              <a:rPr lang="en-US" dirty="0" smtClean="0">
                <a:latin typeface="Calibri" pitchFamily="34" charset="0"/>
              </a:rPr>
              <a:t>Identifies cut scores by matching student work samples (bodies of work) to ALDs</a:t>
            </a:r>
          </a:p>
          <a:p>
            <a:pPr eaLnBrk="1" hangingPunct="1">
              <a:defRPr/>
            </a:pPr>
            <a:r>
              <a:rPr lang="en-US" dirty="0" smtClean="0">
                <a:latin typeface="Calibri" pitchFamily="34" charset="0"/>
              </a:rPr>
              <a:t>Rangefinding – locating general neighborhood of cut scores (Round 1)</a:t>
            </a:r>
          </a:p>
          <a:p>
            <a:pPr eaLnBrk="1" hangingPunct="1">
              <a:defRPr/>
            </a:pPr>
            <a:r>
              <a:rPr lang="en-US" dirty="0" smtClean="0">
                <a:latin typeface="Calibri" pitchFamily="34" charset="0"/>
              </a:rPr>
              <a:t>Pinpointing – locating the precise cut score (Round 2)</a:t>
            </a:r>
          </a:p>
        </p:txBody>
      </p:sp>
    </p:spTree>
    <p:extLst>
      <p:ext uri="{BB962C8B-B14F-4D97-AF65-F5344CB8AC3E}">
        <p14:creationId xmlns:p14="http://schemas.microsoft.com/office/powerpoint/2010/main" val="565941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dirty="0" smtClean="0">
                <a:latin typeface="Calibri" pitchFamily="34" charset="0"/>
              </a:rPr>
              <a:t>Tools</a:t>
            </a:r>
          </a:p>
        </p:txBody>
      </p:sp>
      <p:sp>
        <p:nvSpPr>
          <p:cNvPr id="100355" name="Rectangle 3"/>
          <p:cNvSpPr>
            <a:spLocks noGrp="1" noChangeArrowheads="1"/>
          </p:cNvSpPr>
          <p:nvPr>
            <p:ph type="body" idx="1"/>
          </p:nvPr>
        </p:nvSpPr>
        <p:spPr>
          <a:xfrm>
            <a:off x="381000" y="1524000"/>
            <a:ext cx="8305800" cy="4572000"/>
          </a:xfrm>
        </p:spPr>
        <p:txBody>
          <a:bodyPr>
            <a:normAutofit/>
          </a:bodyPr>
          <a:lstStyle/>
          <a:p>
            <a:pPr eaLnBrk="1" hangingPunct="1">
              <a:defRPr/>
            </a:pPr>
            <a:r>
              <a:rPr lang="en-US" dirty="0" smtClean="0">
                <a:latin typeface="Calibri" pitchFamily="34" charset="0"/>
              </a:rPr>
              <a:t>Achievement Level Descriptors (ALDs)</a:t>
            </a:r>
          </a:p>
          <a:p>
            <a:pPr eaLnBrk="1" hangingPunct="1">
              <a:defRPr/>
            </a:pPr>
            <a:r>
              <a:rPr lang="en-US" dirty="0" smtClean="0">
                <a:latin typeface="Calibri" pitchFamily="34" charset="0"/>
              </a:rPr>
              <a:t>Student work </a:t>
            </a:r>
            <a:r>
              <a:rPr lang="en-US" dirty="0">
                <a:latin typeface="Calibri" pitchFamily="34" charset="0"/>
              </a:rPr>
              <a:t>s</a:t>
            </a:r>
            <a:r>
              <a:rPr lang="en-US" dirty="0" smtClean="0">
                <a:latin typeface="Calibri" pitchFamily="34" charset="0"/>
              </a:rPr>
              <a:t>amples</a:t>
            </a:r>
          </a:p>
          <a:p>
            <a:pPr eaLnBrk="1" hangingPunct="1">
              <a:defRPr/>
            </a:pPr>
            <a:r>
              <a:rPr lang="en-US" dirty="0" smtClean="0">
                <a:latin typeface="Calibri" pitchFamily="34" charset="0"/>
              </a:rPr>
              <a:t>Construct maps</a:t>
            </a:r>
          </a:p>
        </p:txBody>
      </p:sp>
    </p:spTree>
    <p:extLst>
      <p:ext uri="{BB962C8B-B14F-4D97-AF65-F5344CB8AC3E}">
        <p14:creationId xmlns:p14="http://schemas.microsoft.com/office/powerpoint/2010/main" val="27777931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 Map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435505"/>
            <a:ext cx="8229600" cy="2855352"/>
          </a:xfrm>
        </p:spPr>
      </p:pic>
      <p:sp>
        <p:nvSpPr>
          <p:cNvPr id="5" name="Rectangle 4"/>
          <p:cNvSpPr/>
          <p:nvPr/>
        </p:nvSpPr>
        <p:spPr>
          <a:xfrm>
            <a:off x="838200" y="3048000"/>
            <a:ext cx="533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56262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dirty="0" smtClean="0">
                <a:latin typeface="Calibri" pitchFamily="34" charset="0"/>
              </a:rPr>
              <a:t>Procedures</a:t>
            </a:r>
          </a:p>
        </p:txBody>
      </p:sp>
      <p:sp>
        <p:nvSpPr>
          <p:cNvPr id="100355" name="Rectangle 3"/>
          <p:cNvSpPr>
            <a:spLocks noGrp="1" noChangeArrowheads="1"/>
          </p:cNvSpPr>
          <p:nvPr>
            <p:ph type="body" idx="1"/>
          </p:nvPr>
        </p:nvSpPr>
        <p:spPr>
          <a:xfrm>
            <a:off x="381000" y="1524000"/>
            <a:ext cx="8305800" cy="4572000"/>
          </a:xfrm>
        </p:spPr>
        <p:txBody>
          <a:bodyPr>
            <a:normAutofit/>
          </a:bodyPr>
          <a:lstStyle/>
          <a:p>
            <a:pPr eaLnBrk="1" hangingPunct="1">
              <a:defRPr/>
            </a:pPr>
            <a:r>
              <a:rPr lang="en-US" dirty="0" smtClean="0">
                <a:latin typeface="Calibri" pitchFamily="34" charset="0"/>
              </a:rPr>
              <a:t>Review samples of student work arranged from lowest to highest score</a:t>
            </a:r>
          </a:p>
          <a:p>
            <a:pPr eaLnBrk="1" hangingPunct="1">
              <a:defRPr/>
            </a:pPr>
            <a:r>
              <a:rPr lang="en-US" dirty="0" smtClean="0">
                <a:latin typeface="Calibri" pitchFamily="34" charset="0"/>
              </a:rPr>
              <a:t>Identify the first essay that minimally meets the criteria for a given ALD</a:t>
            </a:r>
          </a:p>
          <a:p>
            <a:pPr eaLnBrk="1" hangingPunct="1">
              <a:defRPr/>
            </a:pPr>
            <a:endParaRPr lang="en-US" kern="1200" dirty="0"/>
          </a:p>
          <a:p>
            <a:pPr marL="0" indent="0" eaLnBrk="1" hangingPunct="1">
              <a:buNone/>
              <a:defRPr/>
            </a:pPr>
            <a:r>
              <a:rPr lang="en-US" b="1" dirty="0" smtClean="0">
                <a:solidFill>
                  <a:srgbClr val="006298"/>
                </a:solidFill>
                <a:latin typeface="Calibri" pitchFamily="34" charset="0"/>
              </a:rPr>
              <a:t>Remember: Each level will include a range of achievement.</a:t>
            </a:r>
          </a:p>
        </p:txBody>
      </p:sp>
    </p:spTree>
    <p:extLst>
      <p:ext uri="{BB962C8B-B14F-4D97-AF65-F5344CB8AC3E}">
        <p14:creationId xmlns:p14="http://schemas.microsoft.com/office/powerpoint/2010/main" val="15314616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dirty="0" smtClean="0"/>
              <a:t>Activities</a:t>
            </a:r>
          </a:p>
        </p:txBody>
      </p:sp>
      <p:sp>
        <p:nvSpPr>
          <p:cNvPr id="6147" name="Rectangle 3"/>
          <p:cNvSpPr>
            <a:spLocks noGrp="1" noChangeArrowheads="1"/>
          </p:cNvSpPr>
          <p:nvPr>
            <p:ph type="body" idx="1"/>
          </p:nvPr>
        </p:nvSpPr>
        <p:spPr>
          <a:xfrm>
            <a:off x="533400" y="1447800"/>
            <a:ext cx="8229600" cy="5029200"/>
          </a:xfrm>
        </p:spPr>
        <p:txBody>
          <a:bodyPr/>
          <a:lstStyle/>
          <a:p>
            <a:pPr eaLnBrk="1" hangingPunct="1">
              <a:lnSpc>
                <a:spcPct val="80000"/>
              </a:lnSpc>
              <a:spcAft>
                <a:spcPts val="600"/>
              </a:spcAft>
            </a:pPr>
            <a:r>
              <a:rPr lang="en-US" altLang="en-US" dirty="0" smtClean="0"/>
              <a:t>Procedure overview (today)</a:t>
            </a:r>
          </a:p>
          <a:p>
            <a:pPr eaLnBrk="1" hangingPunct="1">
              <a:lnSpc>
                <a:spcPct val="80000"/>
              </a:lnSpc>
              <a:spcAft>
                <a:spcPts val="600"/>
              </a:spcAft>
            </a:pPr>
            <a:r>
              <a:rPr lang="en-US" altLang="en-US" dirty="0" smtClean="0"/>
              <a:t>Software overview (today)</a:t>
            </a:r>
          </a:p>
          <a:p>
            <a:pPr eaLnBrk="1" hangingPunct="1">
              <a:lnSpc>
                <a:spcPct val="80000"/>
              </a:lnSpc>
              <a:spcAft>
                <a:spcPts val="600"/>
              </a:spcAft>
            </a:pPr>
            <a:r>
              <a:rPr lang="en-US" altLang="en-US" dirty="0" smtClean="0"/>
              <a:t>Practice (today)</a:t>
            </a:r>
          </a:p>
          <a:p>
            <a:pPr eaLnBrk="1" hangingPunct="1">
              <a:lnSpc>
                <a:spcPct val="80000"/>
              </a:lnSpc>
              <a:spcAft>
                <a:spcPts val="600"/>
              </a:spcAft>
            </a:pPr>
            <a:r>
              <a:rPr lang="en-US" altLang="en-US" dirty="0" smtClean="0"/>
              <a:t>Round 1 (today/Wednesday a.m.)</a:t>
            </a:r>
          </a:p>
          <a:p>
            <a:pPr eaLnBrk="1" hangingPunct="1">
              <a:lnSpc>
                <a:spcPct val="80000"/>
              </a:lnSpc>
              <a:spcAft>
                <a:spcPts val="600"/>
              </a:spcAft>
            </a:pPr>
            <a:r>
              <a:rPr lang="en-US" altLang="en-US" dirty="0" smtClean="0"/>
              <a:t>Discussion (Wednesday p.m.)</a:t>
            </a:r>
          </a:p>
          <a:p>
            <a:pPr eaLnBrk="1" hangingPunct="1">
              <a:lnSpc>
                <a:spcPct val="80000"/>
              </a:lnSpc>
              <a:spcAft>
                <a:spcPts val="600"/>
              </a:spcAft>
            </a:pPr>
            <a:r>
              <a:rPr lang="en-US" altLang="en-US" dirty="0" smtClean="0"/>
              <a:t>Round 2 (Wednesday p.m./Friday a.m.)</a:t>
            </a:r>
          </a:p>
        </p:txBody>
      </p:sp>
    </p:spTree>
    <p:extLst>
      <p:ext uri="{BB962C8B-B14F-4D97-AF65-F5344CB8AC3E}">
        <p14:creationId xmlns:p14="http://schemas.microsoft.com/office/powerpoint/2010/main" val="42810693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229600" cy="868362"/>
          </a:xfrm>
        </p:spPr>
        <p:txBody>
          <a:bodyPr/>
          <a:lstStyle/>
          <a:p>
            <a:pPr eaLnBrk="1" hangingPunct="1"/>
            <a:r>
              <a:rPr lang="en-US" altLang="en-US" dirty="0" smtClean="0"/>
              <a:t>Procedures</a:t>
            </a:r>
          </a:p>
        </p:txBody>
      </p:sp>
      <p:sp>
        <p:nvSpPr>
          <p:cNvPr id="6147" name="Rectangle 3"/>
          <p:cNvSpPr>
            <a:spLocks noGrp="1" noChangeArrowheads="1"/>
          </p:cNvSpPr>
          <p:nvPr>
            <p:ph type="body" idx="1"/>
          </p:nvPr>
        </p:nvSpPr>
        <p:spPr>
          <a:xfrm>
            <a:off x="533400" y="1143000"/>
            <a:ext cx="8229600" cy="5334000"/>
          </a:xfrm>
        </p:spPr>
        <p:txBody>
          <a:bodyPr>
            <a:normAutofit/>
          </a:bodyPr>
          <a:lstStyle/>
          <a:p>
            <a:pPr eaLnBrk="1" hangingPunct="1">
              <a:lnSpc>
                <a:spcPct val="80000"/>
              </a:lnSpc>
              <a:spcAft>
                <a:spcPts val="600"/>
              </a:spcAft>
            </a:pPr>
            <a:r>
              <a:rPr lang="en-US" altLang="en-US" dirty="0" smtClean="0"/>
              <a:t>Study ALDs</a:t>
            </a:r>
          </a:p>
          <a:p>
            <a:pPr eaLnBrk="1" hangingPunct="1">
              <a:lnSpc>
                <a:spcPct val="80000"/>
              </a:lnSpc>
              <a:spcAft>
                <a:spcPts val="600"/>
              </a:spcAft>
            </a:pPr>
            <a:r>
              <a:rPr lang="en-US" altLang="en-US" dirty="0" smtClean="0"/>
              <a:t>Review sets of student essays</a:t>
            </a:r>
          </a:p>
          <a:p>
            <a:pPr lvl="1">
              <a:lnSpc>
                <a:spcPct val="80000"/>
              </a:lnSpc>
              <a:spcAft>
                <a:spcPts val="600"/>
              </a:spcAft>
            </a:pPr>
            <a:r>
              <a:rPr lang="en-US" altLang="en-US" dirty="0" smtClean="0"/>
              <a:t>Six packets - 20 essays each</a:t>
            </a:r>
          </a:p>
          <a:p>
            <a:pPr lvl="1">
              <a:lnSpc>
                <a:spcPct val="80000"/>
              </a:lnSpc>
              <a:spcAft>
                <a:spcPts val="600"/>
              </a:spcAft>
            </a:pPr>
            <a:r>
              <a:rPr lang="en-US" altLang="en-US" dirty="0" smtClean="0"/>
              <a:t>Each packet’s essays arranged from lowest to highest score</a:t>
            </a:r>
          </a:p>
          <a:p>
            <a:pPr>
              <a:lnSpc>
                <a:spcPct val="80000"/>
              </a:lnSpc>
              <a:spcAft>
                <a:spcPts val="600"/>
              </a:spcAft>
            </a:pPr>
            <a:r>
              <a:rPr lang="en-US" altLang="en-US" dirty="0" smtClean="0"/>
              <a:t>Find the first essay that truly satisfies the   </a:t>
            </a:r>
            <a:r>
              <a:rPr lang="en-US" altLang="en-US" dirty="0" smtClean="0">
                <a:solidFill>
                  <a:srgbClr val="FF0000"/>
                </a:solidFill>
              </a:rPr>
              <a:t>Level 2</a:t>
            </a:r>
            <a:r>
              <a:rPr lang="en-US" altLang="en-US" dirty="0" smtClean="0"/>
              <a:t> criteria – mark it</a:t>
            </a:r>
          </a:p>
          <a:p>
            <a:pPr>
              <a:lnSpc>
                <a:spcPct val="80000"/>
              </a:lnSpc>
              <a:spcAft>
                <a:spcPts val="600"/>
              </a:spcAft>
            </a:pPr>
            <a:r>
              <a:rPr lang="en-US" altLang="en-US" dirty="0" smtClean="0"/>
              <a:t>Find the first essay that truly satisfies the   </a:t>
            </a:r>
            <a:r>
              <a:rPr lang="en-US" altLang="en-US" dirty="0" smtClean="0">
                <a:solidFill>
                  <a:srgbClr val="FF0000"/>
                </a:solidFill>
              </a:rPr>
              <a:t>Level 3</a:t>
            </a:r>
            <a:r>
              <a:rPr lang="en-US" altLang="en-US" dirty="0" smtClean="0"/>
              <a:t> criteria – mark it</a:t>
            </a:r>
          </a:p>
          <a:p>
            <a:pPr>
              <a:lnSpc>
                <a:spcPct val="80000"/>
              </a:lnSpc>
              <a:spcAft>
                <a:spcPts val="600"/>
              </a:spcAft>
            </a:pPr>
            <a:r>
              <a:rPr lang="en-US" altLang="en-US" dirty="0" smtClean="0"/>
              <a:t>Submit your marks</a:t>
            </a:r>
          </a:p>
        </p:txBody>
      </p:sp>
    </p:spTree>
    <p:extLst>
      <p:ext uri="{BB962C8B-B14F-4D97-AF65-F5344CB8AC3E}">
        <p14:creationId xmlns:p14="http://schemas.microsoft.com/office/powerpoint/2010/main" val="30739510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 name="Rectangle 56"/>
          <p:cNvSpPr/>
          <p:nvPr/>
        </p:nvSpPr>
        <p:spPr>
          <a:xfrm>
            <a:off x="1075758" y="84855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1454095" y="1088956"/>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58" name="Rectangle 2"/>
          <p:cNvSpPr>
            <a:spLocks noGrp="1" noChangeArrowheads="1"/>
          </p:cNvSpPr>
          <p:nvPr>
            <p:ph type="title"/>
          </p:nvPr>
        </p:nvSpPr>
        <p:spPr>
          <a:xfrm>
            <a:off x="404773" y="148213"/>
            <a:ext cx="8229600" cy="1143000"/>
          </a:xfrm>
        </p:spPr>
        <p:txBody>
          <a:bodyPr/>
          <a:lstStyle/>
          <a:p>
            <a:r>
              <a:rPr lang="en-US" dirty="0" smtClean="0"/>
              <a:t>Student Essays</a:t>
            </a:r>
          </a:p>
        </p:txBody>
      </p:sp>
      <p:sp>
        <p:nvSpPr>
          <p:cNvPr id="4" name="Slide Number Placeholder 4"/>
          <p:cNvSpPr>
            <a:spLocks noGrp="1"/>
          </p:cNvSpPr>
          <p:nvPr>
            <p:ph type="sldNum" sz="quarter" idx="12"/>
          </p:nvPr>
        </p:nvSpPr>
        <p:spPr>
          <a:xfrm>
            <a:off x="6705600" y="6540646"/>
            <a:ext cx="2133600" cy="365125"/>
          </a:xfrm>
        </p:spPr>
        <p:txBody>
          <a:bodyPr/>
          <a:lstStyle/>
          <a:p>
            <a:fld id="{6306FC8B-BD38-4A5C-AD7F-AA40E23BE3F3}" type="slidenum">
              <a:rPr lang="en-US" smtClean="0"/>
              <a:pPr/>
              <a:t>26</a:t>
            </a:fld>
            <a:endParaRPr lang="en-US" dirty="0"/>
          </a:p>
        </p:txBody>
      </p:sp>
      <p:sp>
        <p:nvSpPr>
          <p:cNvPr id="18" name="TextBox 17"/>
          <p:cNvSpPr txBox="1"/>
          <p:nvPr/>
        </p:nvSpPr>
        <p:spPr>
          <a:xfrm>
            <a:off x="3324334" y="5791358"/>
            <a:ext cx="2109880" cy="461665"/>
          </a:xfrm>
          <a:prstGeom prst="rect">
            <a:avLst/>
          </a:prstGeom>
          <a:noFill/>
        </p:spPr>
        <p:txBody>
          <a:bodyPr wrap="square" rtlCol="0">
            <a:spAutoFit/>
          </a:bodyPr>
          <a:lstStyle/>
          <a:p>
            <a:r>
              <a:rPr lang="en-US" sz="2400" b="1" dirty="0" smtClean="0"/>
              <a:t>Lowest Score</a:t>
            </a:r>
            <a:endParaRPr lang="en-US" sz="2400" b="1" dirty="0"/>
          </a:p>
        </p:txBody>
      </p:sp>
      <p:sp>
        <p:nvSpPr>
          <p:cNvPr id="32" name="TextBox 31"/>
          <p:cNvSpPr txBox="1"/>
          <p:nvPr/>
        </p:nvSpPr>
        <p:spPr>
          <a:xfrm>
            <a:off x="347025" y="3124934"/>
            <a:ext cx="2109880" cy="461665"/>
          </a:xfrm>
          <a:prstGeom prst="rect">
            <a:avLst/>
          </a:prstGeom>
          <a:noFill/>
        </p:spPr>
        <p:txBody>
          <a:bodyPr wrap="square" rtlCol="0">
            <a:spAutoFit/>
          </a:bodyPr>
          <a:lstStyle/>
          <a:p>
            <a:r>
              <a:rPr lang="en-US" sz="2400" b="1" dirty="0" smtClean="0"/>
              <a:t>Highest Score</a:t>
            </a:r>
            <a:endParaRPr lang="en-US" sz="2400" b="1" dirty="0"/>
          </a:p>
        </p:txBody>
      </p:sp>
      <p:sp>
        <p:nvSpPr>
          <p:cNvPr id="33" name="TextBox 32"/>
          <p:cNvSpPr txBox="1"/>
          <p:nvPr/>
        </p:nvSpPr>
        <p:spPr>
          <a:xfrm>
            <a:off x="5451595" y="2136615"/>
            <a:ext cx="2109880" cy="830997"/>
          </a:xfrm>
          <a:prstGeom prst="rect">
            <a:avLst/>
          </a:prstGeom>
          <a:noFill/>
        </p:spPr>
        <p:txBody>
          <a:bodyPr wrap="square" rtlCol="0">
            <a:spAutoFit/>
          </a:bodyPr>
          <a:lstStyle/>
          <a:p>
            <a:r>
              <a:rPr lang="en-US" sz="2400" b="1" dirty="0" smtClean="0"/>
              <a:t>Increasingly Higher Scores</a:t>
            </a:r>
            <a:endParaRPr lang="en-US" sz="2400" b="1" dirty="0"/>
          </a:p>
        </p:txBody>
      </p:sp>
      <p:sp>
        <p:nvSpPr>
          <p:cNvPr id="35" name="Right Arrow 34"/>
          <p:cNvSpPr/>
          <p:nvPr/>
        </p:nvSpPr>
        <p:spPr>
          <a:xfrm rot="16200000" flipV="1">
            <a:off x="754770" y="2538775"/>
            <a:ext cx="1114694" cy="31939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
        <p:nvSpPr>
          <p:cNvPr id="36" name="Right Arrow 35"/>
          <p:cNvSpPr/>
          <p:nvPr/>
        </p:nvSpPr>
        <p:spPr>
          <a:xfrm rot="7717578" flipV="1">
            <a:off x="5066295" y="3160521"/>
            <a:ext cx="407502" cy="2459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
        <p:nvSpPr>
          <p:cNvPr id="37" name="Right Arrow 36"/>
          <p:cNvSpPr/>
          <p:nvPr/>
        </p:nvSpPr>
        <p:spPr>
          <a:xfrm rot="10522854" flipV="1">
            <a:off x="4871769" y="2530837"/>
            <a:ext cx="407502" cy="2459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
        <p:nvSpPr>
          <p:cNvPr id="38" name="Right Arrow 37"/>
          <p:cNvSpPr/>
          <p:nvPr/>
        </p:nvSpPr>
        <p:spPr>
          <a:xfrm rot="12009166" flipV="1">
            <a:off x="4895206" y="2013618"/>
            <a:ext cx="407502" cy="2459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
        <p:nvSpPr>
          <p:cNvPr id="51" name="Rectangle 50"/>
          <p:cNvSpPr/>
          <p:nvPr/>
        </p:nvSpPr>
        <p:spPr>
          <a:xfrm>
            <a:off x="1850153" y="1332914"/>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2112197" y="1585753"/>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2456905" y="181741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2727504" y="206775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056714" y="2370684"/>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3304150" y="2653834"/>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3519621" y="2888145"/>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3823719" y="3105063"/>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096267" y="334638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4449059" y="3605647"/>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4744726" y="3850748"/>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5061997" y="4107345"/>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5395141" y="4324263"/>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5773479" y="4559621"/>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6054023" y="4802991"/>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6324600" y="5072363"/>
            <a:ext cx="792117" cy="1219200"/>
          </a:xfrm>
          <a:prstGeom prst="rect">
            <a:avLst/>
          </a:prstGeom>
          <a:solidFill>
            <a:srgbClr val="00629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flipV="1">
            <a:off x="5574002" y="5899194"/>
            <a:ext cx="407502" cy="2459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
        <p:nvSpPr>
          <p:cNvPr id="30" name="TextBox 29"/>
          <p:cNvSpPr txBox="1"/>
          <p:nvPr/>
        </p:nvSpPr>
        <p:spPr>
          <a:xfrm>
            <a:off x="6626641" y="4795364"/>
            <a:ext cx="188033" cy="276999"/>
          </a:xfrm>
          <a:prstGeom prst="rect">
            <a:avLst/>
          </a:prstGeom>
          <a:noFill/>
        </p:spPr>
        <p:txBody>
          <a:bodyPr wrap="square" rtlCol="0">
            <a:spAutoFit/>
          </a:bodyPr>
          <a:lstStyle/>
          <a:p>
            <a:r>
              <a:rPr lang="en-US" sz="1200" dirty="0" smtClean="0"/>
              <a:t>1</a:t>
            </a:r>
            <a:endParaRPr lang="en-US" sz="1200" dirty="0"/>
          </a:p>
        </p:txBody>
      </p:sp>
      <p:sp>
        <p:nvSpPr>
          <p:cNvPr id="69" name="TextBox 68"/>
          <p:cNvSpPr txBox="1"/>
          <p:nvPr/>
        </p:nvSpPr>
        <p:spPr>
          <a:xfrm>
            <a:off x="6356064" y="4576569"/>
            <a:ext cx="188033" cy="276999"/>
          </a:xfrm>
          <a:prstGeom prst="rect">
            <a:avLst/>
          </a:prstGeom>
          <a:noFill/>
        </p:spPr>
        <p:txBody>
          <a:bodyPr wrap="square" rtlCol="0">
            <a:spAutoFit/>
          </a:bodyPr>
          <a:lstStyle/>
          <a:p>
            <a:r>
              <a:rPr lang="en-US" sz="1200" dirty="0" smtClean="0"/>
              <a:t>2</a:t>
            </a:r>
            <a:endParaRPr lang="en-US" sz="1200" dirty="0"/>
          </a:p>
        </p:txBody>
      </p:sp>
      <p:sp>
        <p:nvSpPr>
          <p:cNvPr id="70" name="TextBox 69"/>
          <p:cNvSpPr txBox="1"/>
          <p:nvPr/>
        </p:nvSpPr>
        <p:spPr>
          <a:xfrm>
            <a:off x="5981504" y="4324619"/>
            <a:ext cx="188033" cy="276999"/>
          </a:xfrm>
          <a:prstGeom prst="rect">
            <a:avLst/>
          </a:prstGeom>
          <a:noFill/>
        </p:spPr>
        <p:txBody>
          <a:bodyPr wrap="square" rtlCol="0">
            <a:spAutoFit/>
          </a:bodyPr>
          <a:lstStyle/>
          <a:p>
            <a:r>
              <a:rPr lang="en-US" sz="1200" dirty="0" smtClean="0"/>
              <a:t>3</a:t>
            </a:r>
            <a:endParaRPr lang="en-US" sz="1200" dirty="0"/>
          </a:p>
        </p:txBody>
      </p:sp>
      <p:sp>
        <p:nvSpPr>
          <p:cNvPr id="71" name="TextBox 70"/>
          <p:cNvSpPr txBox="1"/>
          <p:nvPr/>
        </p:nvSpPr>
        <p:spPr>
          <a:xfrm>
            <a:off x="5664854" y="4107553"/>
            <a:ext cx="188033" cy="276999"/>
          </a:xfrm>
          <a:prstGeom prst="rect">
            <a:avLst/>
          </a:prstGeom>
          <a:noFill/>
        </p:spPr>
        <p:txBody>
          <a:bodyPr wrap="square" rtlCol="0">
            <a:spAutoFit/>
          </a:bodyPr>
          <a:lstStyle/>
          <a:p>
            <a:r>
              <a:rPr lang="en-US" sz="1200" dirty="0" smtClean="0"/>
              <a:t>4</a:t>
            </a:r>
            <a:endParaRPr lang="en-US" sz="1200" dirty="0"/>
          </a:p>
        </p:txBody>
      </p:sp>
      <p:sp>
        <p:nvSpPr>
          <p:cNvPr id="72" name="TextBox 71"/>
          <p:cNvSpPr txBox="1"/>
          <p:nvPr/>
        </p:nvSpPr>
        <p:spPr>
          <a:xfrm>
            <a:off x="5336950" y="3848452"/>
            <a:ext cx="188033" cy="276999"/>
          </a:xfrm>
          <a:prstGeom prst="rect">
            <a:avLst/>
          </a:prstGeom>
          <a:noFill/>
        </p:spPr>
        <p:txBody>
          <a:bodyPr wrap="square" rtlCol="0">
            <a:spAutoFit/>
          </a:bodyPr>
          <a:lstStyle/>
          <a:p>
            <a:r>
              <a:rPr lang="en-US" sz="1200" dirty="0" smtClean="0"/>
              <a:t>5</a:t>
            </a:r>
            <a:endParaRPr lang="en-US" sz="1200" dirty="0"/>
          </a:p>
        </p:txBody>
      </p:sp>
      <p:sp>
        <p:nvSpPr>
          <p:cNvPr id="73" name="TextBox 72"/>
          <p:cNvSpPr txBox="1"/>
          <p:nvPr/>
        </p:nvSpPr>
        <p:spPr>
          <a:xfrm>
            <a:off x="5046767" y="3596391"/>
            <a:ext cx="188033" cy="276999"/>
          </a:xfrm>
          <a:prstGeom prst="rect">
            <a:avLst/>
          </a:prstGeom>
          <a:noFill/>
        </p:spPr>
        <p:txBody>
          <a:bodyPr wrap="square" rtlCol="0">
            <a:spAutoFit/>
          </a:bodyPr>
          <a:lstStyle/>
          <a:p>
            <a:r>
              <a:rPr lang="en-US" sz="1200" dirty="0" smtClean="0"/>
              <a:t>6</a:t>
            </a:r>
            <a:endParaRPr lang="en-US" sz="1200" dirty="0"/>
          </a:p>
        </p:txBody>
      </p:sp>
      <p:sp>
        <p:nvSpPr>
          <p:cNvPr id="74" name="TextBox 73"/>
          <p:cNvSpPr txBox="1"/>
          <p:nvPr/>
        </p:nvSpPr>
        <p:spPr>
          <a:xfrm>
            <a:off x="4686172" y="3336099"/>
            <a:ext cx="188033" cy="276999"/>
          </a:xfrm>
          <a:prstGeom prst="rect">
            <a:avLst/>
          </a:prstGeom>
          <a:noFill/>
        </p:spPr>
        <p:txBody>
          <a:bodyPr wrap="square" rtlCol="0">
            <a:spAutoFit/>
          </a:bodyPr>
          <a:lstStyle/>
          <a:p>
            <a:r>
              <a:rPr lang="en-US" sz="1200" dirty="0"/>
              <a:t>7</a:t>
            </a:r>
          </a:p>
        </p:txBody>
      </p:sp>
      <p:sp>
        <p:nvSpPr>
          <p:cNvPr id="75" name="TextBox 74"/>
          <p:cNvSpPr txBox="1"/>
          <p:nvPr/>
        </p:nvSpPr>
        <p:spPr>
          <a:xfrm>
            <a:off x="3178543" y="2056853"/>
            <a:ext cx="509504" cy="276999"/>
          </a:xfrm>
          <a:prstGeom prst="rect">
            <a:avLst/>
          </a:prstGeom>
          <a:noFill/>
        </p:spPr>
        <p:txBody>
          <a:bodyPr wrap="square" rtlCol="0">
            <a:spAutoFit/>
          </a:bodyPr>
          <a:lstStyle/>
          <a:p>
            <a:r>
              <a:rPr lang="en-US" sz="1200" dirty="0" smtClean="0"/>
              <a:t>12</a:t>
            </a:r>
            <a:endParaRPr lang="en-US" sz="1200" dirty="0"/>
          </a:p>
        </p:txBody>
      </p:sp>
      <p:sp>
        <p:nvSpPr>
          <p:cNvPr id="76" name="TextBox 75"/>
          <p:cNvSpPr txBox="1"/>
          <p:nvPr/>
        </p:nvSpPr>
        <p:spPr>
          <a:xfrm>
            <a:off x="4160635" y="2854118"/>
            <a:ext cx="188033" cy="276999"/>
          </a:xfrm>
          <a:prstGeom prst="rect">
            <a:avLst/>
          </a:prstGeom>
          <a:noFill/>
        </p:spPr>
        <p:txBody>
          <a:bodyPr wrap="square" rtlCol="0">
            <a:spAutoFit/>
          </a:bodyPr>
          <a:lstStyle/>
          <a:p>
            <a:r>
              <a:rPr lang="en-US" sz="1200" dirty="0" smtClean="0"/>
              <a:t>9</a:t>
            </a:r>
            <a:endParaRPr lang="en-US" sz="1200" dirty="0"/>
          </a:p>
        </p:txBody>
      </p:sp>
      <p:sp>
        <p:nvSpPr>
          <p:cNvPr id="77" name="TextBox 76"/>
          <p:cNvSpPr txBox="1"/>
          <p:nvPr/>
        </p:nvSpPr>
        <p:spPr>
          <a:xfrm>
            <a:off x="3700208" y="2651337"/>
            <a:ext cx="390599" cy="276999"/>
          </a:xfrm>
          <a:prstGeom prst="rect">
            <a:avLst/>
          </a:prstGeom>
          <a:noFill/>
        </p:spPr>
        <p:txBody>
          <a:bodyPr wrap="square" rtlCol="0">
            <a:spAutoFit/>
          </a:bodyPr>
          <a:lstStyle/>
          <a:p>
            <a:r>
              <a:rPr lang="en-US" sz="1200" dirty="0" smtClean="0"/>
              <a:t>10</a:t>
            </a:r>
            <a:endParaRPr lang="en-US" sz="1200" dirty="0"/>
          </a:p>
        </p:txBody>
      </p:sp>
      <p:sp>
        <p:nvSpPr>
          <p:cNvPr id="78" name="TextBox 77"/>
          <p:cNvSpPr txBox="1"/>
          <p:nvPr/>
        </p:nvSpPr>
        <p:spPr>
          <a:xfrm>
            <a:off x="3480587" y="2344749"/>
            <a:ext cx="414920" cy="276999"/>
          </a:xfrm>
          <a:prstGeom prst="rect">
            <a:avLst/>
          </a:prstGeom>
          <a:noFill/>
        </p:spPr>
        <p:txBody>
          <a:bodyPr wrap="square" rtlCol="0">
            <a:spAutoFit/>
          </a:bodyPr>
          <a:lstStyle/>
          <a:p>
            <a:r>
              <a:rPr lang="en-US" sz="1200" dirty="0" smtClean="0"/>
              <a:t>11</a:t>
            </a:r>
            <a:endParaRPr lang="en-US" sz="1200" dirty="0"/>
          </a:p>
        </p:txBody>
      </p:sp>
      <p:sp>
        <p:nvSpPr>
          <p:cNvPr id="80" name="TextBox 79"/>
          <p:cNvSpPr txBox="1"/>
          <p:nvPr/>
        </p:nvSpPr>
        <p:spPr>
          <a:xfrm>
            <a:off x="2904314" y="1789990"/>
            <a:ext cx="444767" cy="276999"/>
          </a:xfrm>
          <a:prstGeom prst="rect">
            <a:avLst/>
          </a:prstGeom>
          <a:noFill/>
        </p:spPr>
        <p:txBody>
          <a:bodyPr wrap="square" rtlCol="0">
            <a:spAutoFit/>
          </a:bodyPr>
          <a:lstStyle/>
          <a:p>
            <a:r>
              <a:rPr lang="en-US" sz="1200" dirty="0" smtClean="0"/>
              <a:t>13</a:t>
            </a:r>
            <a:endParaRPr lang="en-US" sz="1200" dirty="0"/>
          </a:p>
        </p:txBody>
      </p:sp>
      <p:sp>
        <p:nvSpPr>
          <p:cNvPr id="81" name="TextBox 80"/>
          <p:cNvSpPr txBox="1"/>
          <p:nvPr/>
        </p:nvSpPr>
        <p:spPr>
          <a:xfrm>
            <a:off x="2550921" y="1547147"/>
            <a:ext cx="352053" cy="276999"/>
          </a:xfrm>
          <a:prstGeom prst="rect">
            <a:avLst/>
          </a:prstGeom>
          <a:noFill/>
        </p:spPr>
        <p:txBody>
          <a:bodyPr wrap="square" rtlCol="0">
            <a:spAutoFit/>
          </a:bodyPr>
          <a:lstStyle/>
          <a:p>
            <a:r>
              <a:rPr lang="en-US" sz="1200" dirty="0" smtClean="0"/>
              <a:t>14</a:t>
            </a:r>
            <a:endParaRPr lang="en-US" sz="1200" dirty="0"/>
          </a:p>
        </p:txBody>
      </p:sp>
      <p:sp>
        <p:nvSpPr>
          <p:cNvPr id="82" name="TextBox 81"/>
          <p:cNvSpPr txBox="1"/>
          <p:nvPr/>
        </p:nvSpPr>
        <p:spPr>
          <a:xfrm>
            <a:off x="2351557" y="1270148"/>
            <a:ext cx="398727" cy="276999"/>
          </a:xfrm>
          <a:prstGeom prst="rect">
            <a:avLst/>
          </a:prstGeom>
          <a:noFill/>
        </p:spPr>
        <p:txBody>
          <a:bodyPr wrap="square" rtlCol="0">
            <a:spAutoFit/>
          </a:bodyPr>
          <a:lstStyle/>
          <a:p>
            <a:r>
              <a:rPr lang="en-US" sz="1200" dirty="0" smtClean="0"/>
              <a:t>15</a:t>
            </a:r>
            <a:endParaRPr lang="en-US" sz="1200" dirty="0"/>
          </a:p>
        </p:txBody>
      </p:sp>
      <p:sp>
        <p:nvSpPr>
          <p:cNvPr id="83" name="TextBox 82"/>
          <p:cNvSpPr txBox="1"/>
          <p:nvPr/>
        </p:nvSpPr>
        <p:spPr>
          <a:xfrm>
            <a:off x="1958905" y="1088956"/>
            <a:ext cx="378337" cy="276999"/>
          </a:xfrm>
          <a:prstGeom prst="rect">
            <a:avLst/>
          </a:prstGeom>
          <a:noFill/>
        </p:spPr>
        <p:txBody>
          <a:bodyPr wrap="square" rtlCol="0">
            <a:spAutoFit/>
          </a:bodyPr>
          <a:lstStyle/>
          <a:p>
            <a:r>
              <a:rPr lang="en-US" sz="1200" dirty="0" smtClean="0"/>
              <a:t>16</a:t>
            </a:r>
            <a:endParaRPr lang="en-US" sz="1200" dirty="0"/>
          </a:p>
        </p:txBody>
      </p:sp>
      <p:sp>
        <p:nvSpPr>
          <p:cNvPr id="84" name="TextBox 83"/>
          <p:cNvSpPr txBox="1"/>
          <p:nvPr/>
        </p:nvSpPr>
        <p:spPr>
          <a:xfrm>
            <a:off x="1632700" y="811957"/>
            <a:ext cx="434905" cy="276999"/>
          </a:xfrm>
          <a:prstGeom prst="rect">
            <a:avLst/>
          </a:prstGeom>
          <a:noFill/>
        </p:spPr>
        <p:txBody>
          <a:bodyPr wrap="square" rtlCol="0">
            <a:spAutoFit/>
          </a:bodyPr>
          <a:lstStyle/>
          <a:p>
            <a:r>
              <a:rPr lang="en-US" sz="1200" dirty="0" smtClean="0"/>
              <a:t>17</a:t>
            </a:r>
            <a:endParaRPr lang="en-US" sz="1200" dirty="0"/>
          </a:p>
        </p:txBody>
      </p:sp>
      <p:sp>
        <p:nvSpPr>
          <p:cNvPr id="85" name="TextBox 84"/>
          <p:cNvSpPr txBox="1"/>
          <p:nvPr/>
        </p:nvSpPr>
        <p:spPr>
          <a:xfrm>
            <a:off x="4313035" y="3006518"/>
            <a:ext cx="188033" cy="276999"/>
          </a:xfrm>
          <a:prstGeom prst="rect">
            <a:avLst/>
          </a:prstGeom>
          <a:noFill/>
        </p:spPr>
        <p:txBody>
          <a:bodyPr wrap="square" rtlCol="0">
            <a:spAutoFit/>
          </a:bodyPr>
          <a:lstStyle/>
          <a:p>
            <a:r>
              <a:rPr lang="en-US" sz="1200" dirty="0"/>
              <a:t>8</a:t>
            </a:r>
          </a:p>
        </p:txBody>
      </p:sp>
      <p:sp>
        <p:nvSpPr>
          <p:cNvPr id="31" name="TextBox 30"/>
          <p:cNvSpPr txBox="1"/>
          <p:nvPr/>
        </p:nvSpPr>
        <p:spPr>
          <a:xfrm>
            <a:off x="6324599" y="5412591"/>
            <a:ext cx="792117" cy="461665"/>
          </a:xfrm>
          <a:prstGeom prst="rect">
            <a:avLst/>
          </a:prstGeom>
          <a:noFill/>
        </p:spPr>
        <p:txBody>
          <a:bodyPr wrap="square" rtlCol="0">
            <a:spAutoFit/>
          </a:bodyPr>
          <a:lstStyle/>
          <a:p>
            <a:pPr algn="ctr"/>
            <a:r>
              <a:rPr lang="en-US" sz="1200" b="1" dirty="0" smtClean="0">
                <a:solidFill>
                  <a:schemeClr val="bg1"/>
                </a:solidFill>
              </a:rPr>
              <a:t>Student Essays</a:t>
            </a:r>
            <a:endParaRPr lang="en-US" sz="1200" b="1" dirty="0">
              <a:solidFill>
                <a:schemeClr val="bg1"/>
              </a:solidFill>
            </a:endParaRPr>
          </a:p>
        </p:txBody>
      </p:sp>
    </p:spTree>
    <p:extLst>
      <p:ext uri="{BB962C8B-B14F-4D97-AF65-F5344CB8AC3E}">
        <p14:creationId xmlns:p14="http://schemas.microsoft.com/office/powerpoint/2010/main" val="893147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p:bldP spid="33" grpId="0"/>
      <p:bldP spid="35" grpId="0" animBg="1"/>
      <p:bldP spid="36" grpId="0" animBg="1"/>
      <p:bldP spid="37" grpId="0" animBg="1"/>
      <p:bldP spid="38"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 name="Rectangle 56"/>
          <p:cNvSpPr/>
          <p:nvPr/>
        </p:nvSpPr>
        <p:spPr>
          <a:xfrm>
            <a:off x="1075758" y="84855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1454095" y="1088956"/>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58" name="Rectangle 2"/>
          <p:cNvSpPr>
            <a:spLocks noGrp="1" noChangeArrowheads="1"/>
          </p:cNvSpPr>
          <p:nvPr>
            <p:ph type="title"/>
          </p:nvPr>
        </p:nvSpPr>
        <p:spPr>
          <a:xfrm>
            <a:off x="404773" y="148213"/>
            <a:ext cx="8229600" cy="1143000"/>
          </a:xfrm>
        </p:spPr>
        <p:txBody>
          <a:bodyPr/>
          <a:lstStyle/>
          <a:p>
            <a:r>
              <a:rPr lang="en-US" dirty="0" smtClean="0"/>
              <a:t>Student Essays</a:t>
            </a:r>
          </a:p>
        </p:txBody>
      </p:sp>
      <p:sp>
        <p:nvSpPr>
          <p:cNvPr id="4" name="Slide Number Placeholder 4"/>
          <p:cNvSpPr>
            <a:spLocks noGrp="1"/>
          </p:cNvSpPr>
          <p:nvPr>
            <p:ph type="sldNum" sz="quarter" idx="12"/>
          </p:nvPr>
        </p:nvSpPr>
        <p:spPr>
          <a:xfrm>
            <a:off x="6705600" y="6540646"/>
            <a:ext cx="2133600" cy="365125"/>
          </a:xfrm>
        </p:spPr>
        <p:txBody>
          <a:bodyPr/>
          <a:lstStyle/>
          <a:p>
            <a:fld id="{6306FC8B-BD38-4A5C-AD7F-AA40E23BE3F3}" type="slidenum">
              <a:rPr lang="en-US" smtClean="0"/>
              <a:pPr/>
              <a:t>27</a:t>
            </a:fld>
            <a:endParaRPr lang="en-US" dirty="0"/>
          </a:p>
        </p:txBody>
      </p:sp>
      <p:sp>
        <p:nvSpPr>
          <p:cNvPr id="51" name="Rectangle 50"/>
          <p:cNvSpPr/>
          <p:nvPr/>
        </p:nvSpPr>
        <p:spPr>
          <a:xfrm>
            <a:off x="1850153" y="1332914"/>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2112197" y="1585753"/>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2456905" y="181741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2727504" y="206775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056714" y="2370684"/>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3304150" y="2653834"/>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3519621" y="2888145"/>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3823719" y="3105063"/>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096267" y="3346380"/>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4449059" y="3605647"/>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4744726" y="3850748"/>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5061997" y="4107345"/>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5395141" y="4324263"/>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5773479" y="4559621"/>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6054023" y="4802991"/>
            <a:ext cx="792117"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6324600" y="5072363"/>
            <a:ext cx="792117" cy="1219200"/>
          </a:xfrm>
          <a:prstGeom prst="rect">
            <a:avLst/>
          </a:prstGeom>
          <a:solidFill>
            <a:srgbClr val="00629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626641" y="4795364"/>
            <a:ext cx="188033" cy="276999"/>
          </a:xfrm>
          <a:prstGeom prst="rect">
            <a:avLst/>
          </a:prstGeom>
          <a:noFill/>
        </p:spPr>
        <p:txBody>
          <a:bodyPr wrap="square" rtlCol="0">
            <a:spAutoFit/>
          </a:bodyPr>
          <a:lstStyle/>
          <a:p>
            <a:r>
              <a:rPr lang="en-US" sz="1200" dirty="0" smtClean="0"/>
              <a:t>1</a:t>
            </a:r>
            <a:endParaRPr lang="en-US" sz="1200" dirty="0"/>
          </a:p>
        </p:txBody>
      </p:sp>
      <p:sp>
        <p:nvSpPr>
          <p:cNvPr id="69" name="TextBox 68"/>
          <p:cNvSpPr txBox="1"/>
          <p:nvPr/>
        </p:nvSpPr>
        <p:spPr>
          <a:xfrm>
            <a:off x="6356064" y="4576569"/>
            <a:ext cx="188033" cy="276999"/>
          </a:xfrm>
          <a:prstGeom prst="rect">
            <a:avLst/>
          </a:prstGeom>
          <a:noFill/>
        </p:spPr>
        <p:txBody>
          <a:bodyPr wrap="square" rtlCol="0">
            <a:spAutoFit/>
          </a:bodyPr>
          <a:lstStyle/>
          <a:p>
            <a:r>
              <a:rPr lang="en-US" sz="1200" dirty="0" smtClean="0"/>
              <a:t>2</a:t>
            </a:r>
            <a:endParaRPr lang="en-US" sz="1200" dirty="0"/>
          </a:p>
        </p:txBody>
      </p:sp>
      <p:sp>
        <p:nvSpPr>
          <p:cNvPr id="70" name="TextBox 69"/>
          <p:cNvSpPr txBox="1"/>
          <p:nvPr/>
        </p:nvSpPr>
        <p:spPr>
          <a:xfrm>
            <a:off x="5981504" y="4324619"/>
            <a:ext cx="188033" cy="276999"/>
          </a:xfrm>
          <a:prstGeom prst="rect">
            <a:avLst/>
          </a:prstGeom>
          <a:noFill/>
        </p:spPr>
        <p:txBody>
          <a:bodyPr wrap="square" rtlCol="0">
            <a:spAutoFit/>
          </a:bodyPr>
          <a:lstStyle/>
          <a:p>
            <a:r>
              <a:rPr lang="en-US" sz="1200" dirty="0" smtClean="0"/>
              <a:t>3</a:t>
            </a:r>
            <a:endParaRPr lang="en-US" sz="1200" dirty="0"/>
          </a:p>
        </p:txBody>
      </p:sp>
      <p:sp>
        <p:nvSpPr>
          <p:cNvPr id="71" name="TextBox 70"/>
          <p:cNvSpPr txBox="1"/>
          <p:nvPr/>
        </p:nvSpPr>
        <p:spPr>
          <a:xfrm>
            <a:off x="5664854" y="4107553"/>
            <a:ext cx="188033" cy="276999"/>
          </a:xfrm>
          <a:prstGeom prst="rect">
            <a:avLst/>
          </a:prstGeom>
          <a:noFill/>
        </p:spPr>
        <p:txBody>
          <a:bodyPr wrap="square" rtlCol="0">
            <a:spAutoFit/>
          </a:bodyPr>
          <a:lstStyle/>
          <a:p>
            <a:r>
              <a:rPr lang="en-US" sz="1200" dirty="0" smtClean="0"/>
              <a:t>4</a:t>
            </a:r>
            <a:endParaRPr lang="en-US" sz="1200" dirty="0"/>
          </a:p>
        </p:txBody>
      </p:sp>
      <p:sp>
        <p:nvSpPr>
          <p:cNvPr id="72" name="TextBox 71"/>
          <p:cNvSpPr txBox="1"/>
          <p:nvPr/>
        </p:nvSpPr>
        <p:spPr>
          <a:xfrm>
            <a:off x="5336950" y="3848452"/>
            <a:ext cx="188033" cy="276999"/>
          </a:xfrm>
          <a:prstGeom prst="rect">
            <a:avLst/>
          </a:prstGeom>
          <a:noFill/>
        </p:spPr>
        <p:txBody>
          <a:bodyPr wrap="square" rtlCol="0">
            <a:spAutoFit/>
          </a:bodyPr>
          <a:lstStyle/>
          <a:p>
            <a:r>
              <a:rPr lang="en-US" sz="1200" dirty="0" smtClean="0"/>
              <a:t>5</a:t>
            </a:r>
            <a:endParaRPr lang="en-US" sz="1200" dirty="0"/>
          </a:p>
        </p:txBody>
      </p:sp>
      <p:sp>
        <p:nvSpPr>
          <p:cNvPr id="73" name="TextBox 72"/>
          <p:cNvSpPr txBox="1"/>
          <p:nvPr/>
        </p:nvSpPr>
        <p:spPr>
          <a:xfrm>
            <a:off x="5046767" y="3596391"/>
            <a:ext cx="188033" cy="276999"/>
          </a:xfrm>
          <a:prstGeom prst="rect">
            <a:avLst/>
          </a:prstGeom>
          <a:noFill/>
        </p:spPr>
        <p:txBody>
          <a:bodyPr wrap="square" rtlCol="0">
            <a:spAutoFit/>
          </a:bodyPr>
          <a:lstStyle/>
          <a:p>
            <a:r>
              <a:rPr lang="en-US" sz="1200" dirty="0" smtClean="0"/>
              <a:t>6</a:t>
            </a:r>
            <a:endParaRPr lang="en-US" sz="1200" dirty="0"/>
          </a:p>
        </p:txBody>
      </p:sp>
      <p:sp>
        <p:nvSpPr>
          <p:cNvPr id="74" name="TextBox 73"/>
          <p:cNvSpPr txBox="1"/>
          <p:nvPr/>
        </p:nvSpPr>
        <p:spPr>
          <a:xfrm>
            <a:off x="4686172" y="3336099"/>
            <a:ext cx="188033" cy="276999"/>
          </a:xfrm>
          <a:prstGeom prst="rect">
            <a:avLst/>
          </a:prstGeom>
          <a:noFill/>
        </p:spPr>
        <p:txBody>
          <a:bodyPr wrap="square" rtlCol="0">
            <a:spAutoFit/>
          </a:bodyPr>
          <a:lstStyle/>
          <a:p>
            <a:r>
              <a:rPr lang="en-US" sz="1200" dirty="0"/>
              <a:t>7</a:t>
            </a:r>
          </a:p>
        </p:txBody>
      </p:sp>
      <p:sp>
        <p:nvSpPr>
          <p:cNvPr id="75" name="TextBox 74"/>
          <p:cNvSpPr txBox="1"/>
          <p:nvPr/>
        </p:nvSpPr>
        <p:spPr>
          <a:xfrm>
            <a:off x="3178543" y="2056853"/>
            <a:ext cx="509504" cy="287896"/>
          </a:xfrm>
          <a:prstGeom prst="rect">
            <a:avLst/>
          </a:prstGeom>
          <a:noFill/>
        </p:spPr>
        <p:txBody>
          <a:bodyPr wrap="square" rtlCol="0">
            <a:spAutoFit/>
          </a:bodyPr>
          <a:lstStyle/>
          <a:p>
            <a:r>
              <a:rPr lang="en-US" sz="1200" dirty="0" smtClean="0"/>
              <a:t>12</a:t>
            </a:r>
            <a:endParaRPr lang="en-US" sz="1200" dirty="0"/>
          </a:p>
        </p:txBody>
      </p:sp>
      <p:sp>
        <p:nvSpPr>
          <p:cNvPr id="76" name="TextBox 75"/>
          <p:cNvSpPr txBox="1"/>
          <p:nvPr/>
        </p:nvSpPr>
        <p:spPr>
          <a:xfrm>
            <a:off x="4160635" y="2854118"/>
            <a:ext cx="188033" cy="276999"/>
          </a:xfrm>
          <a:prstGeom prst="rect">
            <a:avLst/>
          </a:prstGeom>
          <a:noFill/>
        </p:spPr>
        <p:txBody>
          <a:bodyPr wrap="square" rtlCol="0">
            <a:spAutoFit/>
          </a:bodyPr>
          <a:lstStyle/>
          <a:p>
            <a:r>
              <a:rPr lang="en-US" sz="1200" dirty="0" smtClean="0"/>
              <a:t>9</a:t>
            </a:r>
            <a:endParaRPr lang="en-US" sz="1200" dirty="0"/>
          </a:p>
        </p:txBody>
      </p:sp>
      <p:sp>
        <p:nvSpPr>
          <p:cNvPr id="77" name="TextBox 76"/>
          <p:cNvSpPr txBox="1"/>
          <p:nvPr/>
        </p:nvSpPr>
        <p:spPr>
          <a:xfrm>
            <a:off x="3700208" y="2651337"/>
            <a:ext cx="390599" cy="276999"/>
          </a:xfrm>
          <a:prstGeom prst="rect">
            <a:avLst/>
          </a:prstGeom>
          <a:noFill/>
        </p:spPr>
        <p:txBody>
          <a:bodyPr wrap="square" rtlCol="0">
            <a:spAutoFit/>
          </a:bodyPr>
          <a:lstStyle/>
          <a:p>
            <a:r>
              <a:rPr lang="en-US" sz="1200" dirty="0" smtClean="0"/>
              <a:t>10</a:t>
            </a:r>
            <a:endParaRPr lang="en-US" sz="1200" dirty="0"/>
          </a:p>
        </p:txBody>
      </p:sp>
      <p:sp>
        <p:nvSpPr>
          <p:cNvPr id="78" name="TextBox 77"/>
          <p:cNvSpPr txBox="1"/>
          <p:nvPr/>
        </p:nvSpPr>
        <p:spPr>
          <a:xfrm>
            <a:off x="3480587" y="2344749"/>
            <a:ext cx="414920" cy="276999"/>
          </a:xfrm>
          <a:prstGeom prst="rect">
            <a:avLst/>
          </a:prstGeom>
          <a:noFill/>
        </p:spPr>
        <p:txBody>
          <a:bodyPr wrap="square" rtlCol="0">
            <a:spAutoFit/>
          </a:bodyPr>
          <a:lstStyle/>
          <a:p>
            <a:r>
              <a:rPr lang="en-US" sz="1200" dirty="0" smtClean="0"/>
              <a:t>11</a:t>
            </a:r>
            <a:endParaRPr lang="en-US" sz="1200" dirty="0"/>
          </a:p>
        </p:txBody>
      </p:sp>
      <p:sp>
        <p:nvSpPr>
          <p:cNvPr id="80" name="TextBox 79"/>
          <p:cNvSpPr txBox="1"/>
          <p:nvPr/>
        </p:nvSpPr>
        <p:spPr>
          <a:xfrm>
            <a:off x="2904315" y="1789990"/>
            <a:ext cx="457222" cy="276999"/>
          </a:xfrm>
          <a:prstGeom prst="rect">
            <a:avLst/>
          </a:prstGeom>
          <a:noFill/>
        </p:spPr>
        <p:txBody>
          <a:bodyPr wrap="square" rtlCol="0">
            <a:spAutoFit/>
          </a:bodyPr>
          <a:lstStyle/>
          <a:p>
            <a:r>
              <a:rPr lang="en-US" sz="1200" dirty="0" smtClean="0"/>
              <a:t>13</a:t>
            </a:r>
            <a:endParaRPr lang="en-US" sz="1200" dirty="0"/>
          </a:p>
        </p:txBody>
      </p:sp>
      <p:sp>
        <p:nvSpPr>
          <p:cNvPr id="81" name="TextBox 80"/>
          <p:cNvSpPr txBox="1"/>
          <p:nvPr/>
        </p:nvSpPr>
        <p:spPr>
          <a:xfrm>
            <a:off x="2550921" y="1547147"/>
            <a:ext cx="352053" cy="276999"/>
          </a:xfrm>
          <a:prstGeom prst="rect">
            <a:avLst/>
          </a:prstGeom>
          <a:noFill/>
        </p:spPr>
        <p:txBody>
          <a:bodyPr wrap="square" rtlCol="0">
            <a:spAutoFit/>
          </a:bodyPr>
          <a:lstStyle/>
          <a:p>
            <a:r>
              <a:rPr lang="en-US" sz="1200" dirty="0" smtClean="0"/>
              <a:t>14</a:t>
            </a:r>
            <a:endParaRPr lang="en-US" sz="1200" dirty="0"/>
          </a:p>
        </p:txBody>
      </p:sp>
      <p:sp>
        <p:nvSpPr>
          <p:cNvPr id="82" name="TextBox 81"/>
          <p:cNvSpPr txBox="1"/>
          <p:nvPr/>
        </p:nvSpPr>
        <p:spPr>
          <a:xfrm>
            <a:off x="2351557" y="1270148"/>
            <a:ext cx="398727" cy="276999"/>
          </a:xfrm>
          <a:prstGeom prst="rect">
            <a:avLst/>
          </a:prstGeom>
          <a:noFill/>
        </p:spPr>
        <p:txBody>
          <a:bodyPr wrap="square" rtlCol="0">
            <a:spAutoFit/>
          </a:bodyPr>
          <a:lstStyle/>
          <a:p>
            <a:r>
              <a:rPr lang="en-US" sz="1200" dirty="0" smtClean="0"/>
              <a:t>15</a:t>
            </a:r>
            <a:endParaRPr lang="en-US" sz="1200" dirty="0"/>
          </a:p>
        </p:txBody>
      </p:sp>
      <p:sp>
        <p:nvSpPr>
          <p:cNvPr id="83" name="TextBox 82"/>
          <p:cNvSpPr txBox="1"/>
          <p:nvPr/>
        </p:nvSpPr>
        <p:spPr>
          <a:xfrm>
            <a:off x="1958905" y="1088956"/>
            <a:ext cx="378337" cy="276999"/>
          </a:xfrm>
          <a:prstGeom prst="rect">
            <a:avLst/>
          </a:prstGeom>
          <a:noFill/>
        </p:spPr>
        <p:txBody>
          <a:bodyPr wrap="square" rtlCol="0">
            <a:spAutoFit/>
          </a:bodyPr>
          <a:lstStyle/>
          <a:p>
            <a:r>
              <a:rPr lang="en-US" sz="1200" dirty="0" smtClean="0"/>
              <a:t>16</a:t>
            </a:r>
            <a:endParaRPr lang="en-US" sz="1200" dirty="0"/>
          </a:p>
        </p:txBody>
      </p:sp>
      <p:sp>
        <p:nvSpPr>
          <p:cNvPr id="84" name="TextBox 83"/>
          <p:cNvSpPr txBox="1"/>
          <p:nvPr/>
        </p:nvSpPr>
        <p:spPr>
          <a:xfrm>
            <a:off x="1632700" y="811957"/>
            <a:ext cx="434905" cy="276999"/>
          </a:xfrm>
          <a:prstGeom prst="rect">
            <a:avLst/>
          </a:prstGeom>
          <a:noFill/>
        </p:spPr>
        <p:txBody>
          <a:bodyPr wrap="square" rtlCol="0">
            <a:spAutoFit/>
          </a:bodyPr>
          <a:lstStyle/>
          <a:p>
            <a:r>
              <a:rPr lang="en-US" sz="1200" dirty="0" smtClean="0"/>
              <a:t>17</a:t>
            </a:r>
            <a:endParaRPr lang="en-US" sz="1200" dirty="0"/>
          </a:p>
        </p:txBody>
      </p:sp>
      <p:sp>
        <p:nvSpPr>
          <p:cNvPr id="85" name="TextBox 84"/>
          <p:cNvSpPr txBox="1"/>
          <p:nvPr/>
        </p:nvSpPr>
        <p:spPr>
          <a:xfrm>
            <a:off x="4313035" y="3006518"/>
            <a:ext cx="188033" cy="276999"/>
          </a:xfrm>
          <a:prstGeom prst="rect">
            <a:avLst/>
          </a:prstGeom>
          <a:noFill/>
        </p:spPr>
        <p:txBody>
          <a:bodyPr wrap="square" rtlCol="0">
            <a:spAutoFit/>
          </a:bodyPr>
          <a:lstStyle/>
          <a:p>
            <a:r>
              <a:rPr lang="en-US" sz="1200" dirty="0" smtClean="0"/>
              <a:t>8</a:t>
            </a:r>
            <a:endParaRPr lang="en-US" sz="1200" dirty="0"/>
          </a:p>
        </p:txBody>
      </p:sp>
      <p:sp>
        <p:nvSpPr>
          <p:cNvPr id="31" name="TextBox 30"/>
          <p:cNvSpPr txBox="1"/>
          <p:nvPr/>
        </p:nvSpPr>
        <p:spPr>
          <a:xfrm>
            <a:off x="6324599" y="5412591"/>
            <a:ext cx="792117" cy="461665"/>
          </a:xfrm>
          <a:prstGeom prst="rect">
            <a:avLst/>
          </a:prstGeom>
          <a:noFill/>
        </p:spPr>
        <p:txBody>
          <a:bodyPr wrap="square" rtlCol="0">
            <a:spAutoFit/>
          </a:bodyPr>
          <a:lstStyle/>
          <a:p>
            <a:pPr algn="ctr"/>
            <a:r>
              <a:rPr lang="en-US" sz="1200" b="1" dirty="0" smtClean="0">
                <a:solidFill>
                  <a:schemeClr val="bg1"/>
                </a:solidFill>
              </a:rPr>
              <a:t>Student Essays</a:t>
            </a:r>
            <a:endParaRPr lang="en-US" sz="1200" b="1" dirty="0">
              <a:solidFill>
                <a:schemeClr val="bg1"/>
              </a:solidFill>
            </a:endParaRPr>
          </a:p>
        </p:txBody>
      </p:sp>
      <p:sp>
        <p:nvSpPr>
          <p:cNvPr id="48" name="TextBox 47"/>
          <p:cNvSpPr txBox="1"/>
          <p:nvPr/>
        </p:nvSpPr>
        <p:spPr>
          <a:xfrm>
            <a:off x="3534407" y="1270148"/>
            <a:ext cx="2906346" cy="830997"/>
          </a:xfrm>
          <a:prstGeom prst="rect">
            <a:avLst/>
          </a:prstGeom>
          <a:noFill/>
        </p:spPr>
        <p:txBody>
          <a:bodyPr wrap="square" rtlCol="0">
            <a:spAutoFit/>
          </a:bodyPr>
          <a:lstStyle/>
          <a:p>
            <a:pPr algn="ctr"/>
            <a:r>
              <a:rPr lang="en-US" sz="2400" b="1" dirty="0" smtClean="0"/>
              <a:t>First Essay to Meet Level </a:t>
            </a:r>
            <a:r>
              <a:rPr lang="en-US" sz="2400" b="1" dirty="0" smtClean="0">
                <a:solidFill>
                  <a:srgbClr val="FF0000"/>
                </a:solidFill>
              </a:rPr>
              <a:t>3</a:t>
            </a:r>
            <a:r>
              <a:rPr lang="en-US" sz="2400" b="1" dirty="0" smtClean="0"/>
              <a:t> Criteria</a:t>
            </a:r>
            <a:endParaRPr lang="en-US" sz="2400" b="1" dirty="0"/>
          </a:p>
        </p:txBody>
      </p:sp>
      <p:sp>
        <p:nvSpPr>
          <p:cNvPr id="49" name="TextBox 48"/>
          <p:cNvSpPr txBox="1"/>
          <p:nvPr/>
        </p:nvSpPr>
        <p:spPr>
          <a:xfrm>
            <a:off x="217216" y="3728624"/>
            <a:ext cx="2906346" cy="830997"/>
          </a:xfrm>
          <a:prstGeom prst="rect">
            <a:avLst/>
          </a:prstGeom>
          <a:noFill/>
        </p:spPr>
        <p:txBody>
          <a:bodyPr wrap="square" rtlCol="0">
            <a:spAutoFit/>
          </a:bodyPr>
          <a:lstStyle/>
          <a:p>
            <a:pPr algn="ctr"/>
            <a:r>
              <a:rPr lang="en-US" sz="2400" b="1" dirty="0" smtClean="0"/>
              <a:t>First Essay to Meet Level </a:t>
            </a:r>
            <a:r>
              <a:rPr lang="en-US" sz="2400" b="1" dirty="0" smtClean="0">
                <a:solidFill>
                  <a:srgbClr val="FF0000"/>
                </a:solidFill>
              </a:rPr>
              <a:t>2</a:t>
            </a:r>
            <a:r>
              <a:rPr lang="en-US" sz="2400" b="1" dirty="0" smtClean="0"/>
              <a:t> Criteria</a:t>
            </a:r>
            <a:endParaRPr lang="en-US" sz="2400" b="1" dirty="0"/>
          </a:p>
        </p:txBody>
      </p:sp>
      <p:sp>
        <p:nvSpPr>
          <p:cNvPr id="50" name="Right Arrow 49"/>
          <p:cNvSpPr/>
          <p:nvPr/>
        </p:nvSpPr>
        <p:spPr>
          <a:xfrm flipV="1">
            <a:off x="3076669" y="3911834"/>
            <a:ext cx="1415656" cy="23228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
        <p:nvSpPr>
          <p:cNvPr id="79" name="Right Arrow 78"/>
          <p:cNvSpPr/>
          <p:nvPr/>
        </p:nvSpPr>
        <p:spPr>
          <a:xfrm rot="10800000" flipV="1">
            <a:off x="2954035" y="1543997"/>
            <a:ext cx="407502" cy="2459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rgbClr val="FF0000"/>
                </a:solidFill>
                <a:prstDash val="solid"/>
              </a:ln>
              <a:solidFill>
                <a:srgbClr val="FF0000"/>
              </a:solidFill>
            </a:endParaRPr>
          </a:p>
        </p:txBody>
      </p:sp>
    </p:spTree>
    <p:extLst>
      <p:ext uri="{BB962C8B-B14F-4D97-AF65-F5344CB8AC3E}">
        <p14:creationId xmlns:p14="http://schemas.microsoft.com/office/powerpoint/2010/main" val="82834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hangingPunct="1"/>
            <a:r>
              <a:rPr lang="en-US" altLang="en-US" dirty="0" smtClean="0"/>
              <a:t>Procedures (continued)</a:t>
            </a:r>
          </a:p>
        </p:txBody>
      </p:sp>
      <p:sp>
        <p:nvSpPr>
          <p:cNvPr id="6147" name="Rectangle 3"/>
          <p:cNvSpPr>
            <a:spLocks noGrp="1" noChangeArrowheads="1"/>
          </p:cNvSpPr>
          <p:nvPr>
            <p:ph type="body" idx="1"/>
          </p:nvPr>
        </p:nvSpPr>
        <p:spPr>
          <a:xfrm>
            <a:off x="533400" y="1447800"/>
            <a:ext cx="8229600" cy="5029200"/>
          </a:xfrm>
        </p:spPr>
        <p:txBody>
          <a:bodyPr>
            <a:normAutofit/>
          </a:bodyPr>
          <a:lstStyle/>
          <a:p>
            <a:pPr eaLnBrk="1" hangingPunct="1">
              <a:lnSpc>
                <a:spcPct val="80000"/>
              </a:lnSpc>
              <a:spcAft>
                <a:spcPts val="600"/>
              </a:spcAft>
            </a:pPr>
            <a:r>
              <a:rPr lang="en-US" altLang="en-US" dirty="0" smtClean="0"/>
              <a:t>For each genre, review the lower grade first – set both thresholds</a:t>
            </a:r>
          </a:p>
          <a:p>
            <a:pPr eaLnBrk="1" hangingPunct="1">
              <a:lnSpc>
                <a:spcPct val="80000"/>
              </a:lnSpc>
              <a:spcAft>
                <a:spcPts val="600"/>
              </a:spcAft>
            </a:pPr>
            <a:r>
              <a:rPr lang="en-US" altLang="en-US" dirty="0" smtClean="0"/>
              <a:t>Then review the upper grade – set both thresholds</a:t>
            </a:r>
          </a:p>
          <a:p>
            <a:pPr eaLnBrk="1" hangingPunct="1">
              <a:lnSpc>
                <a:spcPct val="80000"/>
              </a:lnSpc>
              <a:spcAft>
                <a:spcPts val="600"/>
              </a:spcAft>
            </a:pPr>
            <a:r>
              <a:rPr lang="en-US" altLang="en-US" dirty="0" smtClean="0"/>
              <a:t>Finish and submit thresholds for one packet before opening another. </a:t>
            </a:r>
          </a:p>
          <a:p>
            <a:pPr eaLnBrk="1" hangingPunct="1">
              <a:lnSpc>
                <a:spcPct val="80000"/>
              </a:lnSpc>
              <a:spcAft>
                <a:spcPts val="600"/>
              </a:spcAft>
            </a:pPr>
            <a:r>
              <a:rPr lang="en-US" altLang="en-US" dirty="0" smtClean="0"/>
              <a:t>It’s OK to close and come back; the software remembers where you were.</a:t>
            </a:r>
          </a:p>
          <a:p>
            <a:pPr eaLnBrk="1" hangingPunct="1">
              <a:lnSpc>
                <a:spcPct val="80000"/>
              </a:lnSpc>
              <a:spcAft>
                <a:spcPts val="600"/>
              </a:spcAft>
            </a:pPr>
            <a:r>
              <a:rPr lang="en-US" altLang="en-US" dirty="0" smtClean="0"/>
              <a:t>Make sure you are satisfied with both thresholds before pressing </a:t>
            </a:r>
            <a:r>
              <a:rPr lang="en-US" altLang="en-US" b="1" dirty="0" smtClean="0"/>
              <a:t>Submit</a:t>
            </a:r>
            <a:r>
              <a:rPr lang="en-US" altLang="en-US" dirty="0" smtClean="0"/>
              <a:t>.</a:t>
            </a:r>
          </a:p>
        </p:txBody>
      </p:sp>
    </p:spTree>
    <p:extLst>
      <p:ext uri="{BB962C8B-B14F-4D97-AF65-F5344CB8AC3E}">
        <p14:creationId xmlns:p14="http://schemas.microsoft.com/office/powerpoint/2010/main" val="2890348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6699"/>
                </a:solidFill>
              </a:rPr>
              <a:t>Software Overview</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49605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You Here?</a:t>
            </a:r>
            <a:endParaRPr lang="en-US" dirty="0"/>
          </a:p>
        </p:txBody>
      </p:sp>
      <p:sp>
        <p:nvSpPr>
          <p:cNvPr id="3" name="Content Placeholder 2"/>
          <p:cNvSpPr>
            <a:spLocks noGrp="1"/>
          </p:cNvSpPr>
          <p:nvPr>
            <p:ph idx="1"/>
          </p:nvPr>
        </p:nvSpPr>
        <p:spPr/>
        <p:txBody>
          <a:bodyPr>
            <a:noAutofit/>
          </a:bodyPr>
          <a:lstStyle/>
          <a:p>
            <a:pPr>
              <a:spcBef>
                <a:spcPts val="1200"/>
              </a:spcBef>
            </a:pPr>
            <a:r>
              <a:rPr lang="en-US" sz="3200" dirty="0" smtClean="0"/>
              <a:t>You know the tests</a:t>
            </a:r>
          </a:p>
          <a:p>
            <a:pPr>
              <a:spcBef>
                <a:spcPts val="1200"/>
              </a:spcBef>
            </a:pPr>
            <a:r>
              <a:rPr lang="en-US" sz="3200" dirty="0" smtClean="0"/>
              <a:t>You know the students</a:t>
            </a:r>
          </a:p>
          <a:p>
            <a:pPr>
              <a:spcBef>
                <a:spcPts val="1200"/>
              </a:spcBef>
            </a:pPr>
            <a:r>
              <a:rPr lang="en-US" sz="3200" dirty="0" smtClean="0"/>
              <a:t>You know what students need to know and be able to do to be successful writers</a:t>
            </a:r>
          </a:p>
        </p:txBody>
      </p:sp>
    </p:spTree>
    <p:extLst>
      <p:ext uri="{BB962C8B-B14F-4D97-AF65-F5344CB8AC3E}">
        <p14:creationId xmlns:p14="http://schemas.microsoft.com/office/powerpoint/2010/main" val="475154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mtClean="0"/>
              <a:t>Round 1</a:t>
            </a:r>
          </a:p>
        </p:txBody>
      </p:sp>
      <p:sp>
        <p:nvSpPr>
          <p:cNvPr id="8195" name="Rectangle 3"/>
          <p:cNvSpPr>
            <a:spLocks noGrp="1" noChangeArrowheads="1"/>
          </p:cNvSpPr>
          <p:nvPr>
            <p:ph type="body" idx="1"/>
          </p:nvPr>
        </p:nvSpPr>
        <p:spPr>
          <a:xfrm>
            <a:off x="457200" y="1295400"/>
            <a:ext cx="8229600" cy="4830763"/>
          </a:xfrm>
        </p:spPr>
        <p:txBody>
          <a:bodyPr>
            <a:normAutofit fontScale="92500"/>
          </a:bodyPr>
          <a:lstStyle/>
          <a:p>
            <a:pPr eaLnBrk="1" hangingPunct="1">
              <a:lnSpc>
                <a:spcPct val="90000"/>
              </a:lnSpc>
            </a:pPr>
            <a:r>
              <a:rPr lang="en-US" altLang="en-US" dirty="0" smtClean="0">
                <a:latin typeface="Calibri" pitchFamily="34" charset="0"/>
              </a:rPr>
              <a:t>Review</a:t>
            </a:r>
            <a:r>
              <a:rPr lang="en-US" altLang="en-US" dirty="0" smtClean="0"/>
              <a:t> a set of </a:t>
            </a:r>
            <a:r>
              <a:rPr lang="en-US" altLang="en-US" dirty="0" smtClean="0">
                <a:latin typeface="Calibri" pitchFamily="34" charset="0"/>
              </a:rPr>
              <a:t>student work samples, using the ALDs </a:t>
            </a:r>
          </a:p>
          <a:p>
            <a:pPr eaLnBrk="1" hangingPunct="1">
              <a:lnSpc>
                <a:spcPct val="90000"/>
              </a:lnSpc>
            </a:pPr>
            <a:r>
              <a:rPr lang="en-US" altLang="en-US" dirty="0" smtClean="0">
                <a:latin typeface="Calibri" pitchFamily="34" charset="0"/>
              </a:rPr>
              <a:t>Identify the first essay that minimally meets the criteria set for Level 2</a:t>
            </a:r>
          </a:p>
          <a:p>
            <a:pPr eaLnBrk="1" hangingPunct="1">
              <a:lnSpc>
                <a:spcPct val="90000"/>
              </a:lnSpc>
            </a:pPr>
            <a:r>
              <a:rPr lang="en-US" altLang="en-US" dirty="0" smtClean="0">
                <a:latin typeface="Calibri" pitchFamily="34" charset="0"/>
              </a:rPr>
              <a:t>Mark that essay number on your construct map</a:t>
            </a:r>
          </a:p>
          <a:p>
            <a:pPr eaLnBrk="1" hangingPunct="1">
              <a:lnSpc>
                <a:spcPct val="90000"/>
              </a:lnSpc>
            </a:pPr>
            <a:r>
              <a:rPr lang="en-US" altLang="en-US" dirty="0" smtClean="0">
                <a:latin typeface="Calibri" pitchFamily="34" charset="0"/>
              </a:rPr>
              <a:t>Identify the first essay that minimally meets the criteria set for Level 3</a:t>
            </a:r>
          </a:p>
          <a:p>
            <a:pPr eaLnBrk="1" hangingPunct="1">
              <a:lnSpc>
                <a:spcPct val="90000"/>
              </a:lnSpc>
            </a:pPr>
            <a:r>
              <a:rPr lang="en-US" altLang="en-US" dirty="0" smtClean="0">
                <a:latin typeface="Calibri" pitchFamily="34" charset="0"/>
              </a:rPr>
              <a:t>Mark that essay number on your construct map</a:t>
            </a:r>
          </a:p>
          <a:p>
            <a:pPr eaLnBrk="1" hangingPunct="1">
              <a:lnSpc>
                <a:spcPct val="90000"/>
              </a:lnSpc>
            </a:pPr>
            <a:r>
              <a:rPr lang="en-US" altLang="en-US" dirty="0" smtClean="0">
                <a:latin typeface="Calibri" pitchFamily="34" charset="0"/>
              </a:rPr>
              <a:t>Submit thresholds.</a:t>
            </a:r>
          </a:p>
          <a:p>
            <a:pPr eaLnBrk="1" hangingPunct="1">
              <a:lnSpc>
                <a:spcPct val="90000"/>
              </a:lnSpc>
            </a:pPr>
            <a:endParaRPr lang="en-US" altLang="en-US" dirty="0" smtClean="0">
              <a:latin typeface="Calibri" pitchFamily="34" charset="0"/>
            </a:endParaRPr>
          </a:p>
          <a:p>
            <a:pPr eaLnBrk="1" hangingPunct="1">
              <a:lnSpc>
                <a:spcPct val="90000"/>
              </a:lnSpc>
            </a:pPr>
            <a:endParaRPr lang="en-US" altLang="en-US" dirty="0" smtClean="0">
              <a:latin typeface="Calibri" pitchFamily="34" charset="0"/>
            </a:endParaRPr>
          </a:p>
          <a:p>
            <a:pPr eaLnBrk="1" hangingPunct="1">
              <a:lnSpc>
                <a:spcPct val="90000"/>
              </a:lnSpc>
            </a:pPr>
            <a:endParaRPr lang="en-US" altLang="en-US" dirty="0" smtClean="0">
              <a:latin typeface="Calibri" pitchFamily="34" charset="0"/>
            </a:endParaRPr>
          </a:p>
        </p:txBody>
      </p:sp>
    </p:spTree>
    <p:extLst>
      <p:ext uri="{BB962C8B-B14F-4D97-AF65-F5344CB8AC3E}">
        <p14:creationId xmlns:p14="http://schemas.microsoft.com/office/powerpoint/2010/main" val="30196278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dirty="0" smtClean="0">
                <a:latin typeface="Calibri" pitchFamily="34" charset="0"/>
              </a:rPr>
              <a:t>What We’ll </a:t>
            </a:r>
            <a:r>
              <a:rPr lang="en-US" altLang="en-US" dirty="0">
                <a:latin typeface="Calibri" pitchFamily="34" charset="0"/>
              </a:rPr>
              <a:t>D</a:t>
            </a:r>
            <a:r>
              <a:rPr lang="en-US" altLang="en-US" dirty="0" smtClean="0">
                <a:latin typeface="Calibri" pitchFamily="34" charset="0"/>
              </a:rPr>
              <a:t>o</a:t>
            </a:r>
          </a:p>
        </p:txBody>
      </p:sp>
      <p:sp>
        <p:nvSpPr>
          <p:cNvPr id="15363" name="Rectangle 3"/>
          <p:cNvSpPr>
            <a:spLocks noGrp="1" noChangeArrowheads="1"/>
          </p:cNvSpPr>
          <p:nvPr>
            <p:ph type="body" idx="1"/>
          </p:nvPr>
        </p:nvSpPr>
        <p:spPr/>
        <p:txBody>
          <a:bodyPr/>
          <a:lstStyle/>
          <a:p>
            <a:pPr eaLnBrk="1" hangingPunct="1"/>
            <a:r>
              <a:rPr lang="en-US" altLang="en-US" smtClean="0">
                <a:latin typeface="Calibri" pitchFamily="34" charset="0"/>
              </a:rPr>
              <a:t>Tally your ratings</a:t>
            </a:r>
          </a:p>
          <a:p>
            <a:pPr eaLnBrk="1" hangingPunct="1"/>
            <a:r>
              <a:rPr lang="en-US" altLang="en-US" dirty="0" smtClean="0">
                <a:latin typeface="Calibri" pitchFamily="34" charset="0"/>
              </a:rPr>
              <a:t>Calculate cut score ranges</a:t>
            </a:r>
          </a:p>
          <a:p>
            <a:pPr eaLnBrk="1" hangingPunct="1"/>
            <a:r>
              <a:rPr lang="en-US" altLang="en-US" dirty="0" smtClean="0">
                <a:latin typeface="Calibri" pitchFamily="34" charset="0"/>
              </a:rPr>
              <a:t>Prepare summaries</a:t>
            </a:r>
          </a:p>
          <a:p>
            <a:pPr eaLnBrk="1" hangingPunct="1"/>
            <a:r>
              <a:rPr lang="en-US" altLang="en-US" dirty="0" smtClean="0">
                <a:latin typeface="Calibri" pitchFamily="34" charset="0"/>
              </a:rPr>
              <a:t>Select target work samples within cut score ranges</a:t>
            </a:r>
          </a:p>
        </p:txBody>
      </p:sp>
    </p:spTree>
    <p:extLst>
      <p:ext uri="{BB962C8B-B14F-4D97-AF65-F5344CB8AC3E}">
        <p14:creationId xmlns:p14="http://schemas.microsoft.com/office/powerpoint/2010/main" val="10246590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mtClean="0">
                <a:latin typeface="Calibri" pitchFamily="34" charset="0"/>
              </a:rPr>
              <a:t>Round 1 Feedback Discussion</a:t>
            </a:r>
          </a:p>
        </p:txBody>
      </p:sp>
      <p:sp>
        <p:nvSpPr>
          <p:cNvPr id="16387" name="Rectangle 3"/>
          <p:cNvSpPr>
            <a:spLocks noGrp="1" noChangeArrowheads="1"/>
          </p:cNvSpPr>
          <p:nvPr>
            <p:ph type="body" idx="1"/>
          </p:nvPr>
        </p:nvSpPr>
        <p:spPr>
          <a:xfrm>
            <a:off x="990600" y="1524000"/>
            <a:ext cx="6709906" cy="3985259"/>
          </a:xfrm>
        </p:spPr>
        <p:txBody>
          <a:bodyPr/>
          <a:lstStyle/>
          <a:p>
            <a:pPr eaLnBrk="1" hangingPunct="1"/>
            <a:r>
              <a:rPr lang="en-US" altLang="en-US" dirty="0" smtClean="0">
                <a:latin typeface="Calibri" pitchFamily="34" charset="0"/>
              </a:rPr>
              <a:t>Give everyone an opportunity to share</a:t>
            </a:r>
          </a:p>
          <a:p>
            <a:pPr eaLnBrk="1" hangingPunct="1"/>
            <a:r>
              <a:rPr lang="en-US" altLang="en-US" dirty="0" smtClean="0">
                <a:latin typeface="Calibri" pitchFamily="34" charset="0"/>
              </a:rPr>
              <a:t>Topics to discuss include:</a:t>
            </a:r>
          </a:p>
          <a:p>
            <a:pPr lvl="1" eaLnBrk="1" hangingPunct="1"/>
            <a:r>
              <a:rPr lang="en-US" altLang="en-US" dirty="0" smtClean="0">
                <a:latin typeface="Calibri" pitchFamily="34" charset="0"/>
              </a:rPr>
              <a:t>Challenges faced in round 1</a:t>
            </a:r>
          </a:p>
          <a:p>
            <a:pPr lvl="1" eaLnBrk="1" hangingPunct="1"/>
            <a:r>
              <a:rPr lang="en-US" altLang="en-US" dirty="0" smtClean="0">
                <a:latin typeface="Calibri" pitchFamily="34" charset="0"/>
              </a:rPr>
              <a:t>Factors that led you to rate samples as you did</a:t>
            </a:r>
          </a:p>
          <a:p>
            <a:pPr lvl="1" eaLnBrk="1" hangingPunct="1"/>
            <a:r>
              <a:rPr lang="en-US" altLang="en-US" dirty="0" smtClean="0">
                <a:latin typeface="Calibri" pitchFamily="34" charset="0"/>
              </a:rPr>
              <a:t>Relationship of cut scores to ALDs</a:t>
            </a:r>
          </a:p>
        </p:txBody>
      </p:sp>
    </p:spTree>
    <p:extLst>
      <p:ext uri="{BB962C8B-B14F-4D97-AF65-F5344CB8AC3E}">
        <p14:creationId xmlns:p14="http://schemas.microsoft.com/office/powerpoint/2010/main" val="199964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84584" y="0"/>
            <a:ext cx="7053542" cy="1229110"/>
          </a:xfrm>
        </p:spPr>
        <p:txBody>
          <a:bodyPr/>
          <a:lstStyle/>
          <a:p>
            <a:pPr eaLnBrk="1" hangingPunct="1"/>
            <a:r>
              <a:rPr lang="en-US" altLang="en-US" dirty="0" smtClean="0">
                <a:latin typeface="Calibri" pitchFamily="34" charset="0"/>
              </a:rPr>
              <a:t>Round 1: Results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50" y="1066800"/>
            <a:ext cx="7067550" cy="5526185"/>
          </a:xfrm>
          <a:prstGeom prst="rect">
            <a:avLst/>
          </a:prstGeom>
        </p:spPr>
      </p:pic>
    </p:spTree>
    <p:extLst>
      <p:ext uri="{BB962C8B-B14F-4D97-AF65-F5344CB8AC3E}">
        <p14:creationId xmlns:p14="http://schemas.microsoft.com/office/powerpoint/2010/main" val="22563306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84584" y="0"/>
            <a:ext cx="7053542" cy="1853248"/>
          </a:xfrm>
        </p:spPr>
        <p:txBody>
          <a:bodyPr/>
          <a:lstStyle/>
          <a:p>
            <a:pPr eaLnBrk="1" hangingPunct="1"/>
            <a:r>
              <a:rPr lang="en-US" altLang="en-US" dirty="0" smtClean="0">
                <a:latin typeface="Calibri" pitchFamily="34" charset="0"/>
              </a:rPr>
              <a:t>Round 2</a:t>
            </a:r>
          </a:p>
        </p:txBody>
      </p:sp>
      <p:sp>
        <p:nvSpPr>
          <p:cNvPr id="22531" name="Rectangle 3"/>
          <p:cNvSpPr>
            <a:spLocks noGrp="1" noChangeArrowheads="1"/>
          </p:cNvSpPr>
          <p:nvPr>
            <p:ph type="body" idx="1"/>
          </p:nvPr>
        </p:nvSpPr>
        <p:spPr>
          <a:xfrm>
            <a:off x="457200" y="1371600"/>
            <a:ext cx="8229600" cy="4754563"/>
          </a:xfrm>
        </p:spPr>
        <p:txBody>
          <a:bodyPr>
            <a:normAutofit fontScale="92500" lnSpcReduction="20000"/>
          </a:bodyPr>
          <a:lstStyle/>
          <a:p>
            <a:pPr>
              <a:lnSpc>
                <a:spcPct val="90000"/>
              </a:lnSpc>
            </a:pPr>
            <a:r>
              <a:rPr lang="en-US" altLang="en-US" sz="3500" dirty="0">
                <a:latin typeface="Calibri" pitchFamily="34" charset="0"/>
              </a:rPr>
              <a:t>Review</a:t>
            </a:r>
            <a:r>
              <a:rPr lang="en-US" altLang="en-US" sz="3500" dirty="0"/>
              <a:t> a set of </a:t>
            </a:r>
            <a:r>
              <a:rPr lang="en-US" altLang="en-US" sz="3500" dirty="0">
                <a:latin typeface="Calibri" pitchFamily="34" charset="0"/>
              </a:rPr>
              <a:t>student work samples, using the ALDs </a:t>
            </a:r>
          </a:p>
          <a:p>
            <a:pPr>
              <a:lnSpc>
                <a:spcPct val="90000"/>
              </a:lnSpc>
            </a:pPr>
            <a:r>
              <a:rPr lang="en-US" altLang="en-US" sz="3500" dirty="0">
                <a:latin typeface="Calibri" pitchFamily="34" charset="0"/>
              </a:rPr>
              <a:t>Identify the first essay that minimally meets the criteria set for Level 2</a:t>
            </a:r>
          </a:p>
          <a:p>
            <a:pPr>
              <a:lnSpc>
                <a:spcPct val="90000"/>
              </a:lnSpc>
            </a:pPr>
            <a:r>
              <a:rPr lang="en-US" altLang="en-US" sz="3500" dirty="0">
                <a:latin typeface="Calibri" pitchFamily="34" charset="0"/>
              </a:rPr>
              <a:t>Mark that essay number on your construct map</a:t>
            </a:r>
          </a:p>
          <a:p>
            <a:pPr>
              <a:lnSpc>
                <a:spcPct val="90000"/>
              </a:lnSpc>
            </a:pPr>
            <a:r>
              <a:rPr lang="en-US" altLang="en-US" sz="3500" dirty="0">
                <a:latin typeface="Calibri" pitchFamily="34" charset="0"/>
              </a:rPr>
              <a:t>Identify the first essay that minimally meets the criteria set for Level 3</a:t>
            </a:r>
          </a:p>
          <a:p>
            <a:pPr>
              <a:lnSpc>
                <a:spcPct val="90000"/>
              </a:lnSpc>
            </a:pPr>
            <a:r>
              <a:rPr lang="en-US" altLang="en-US" sz="3500" dirty="0">
                <a:latin typeface="Calibri" pitchFamily="34" charset="0"/>
              </a:rPr>
              <a:t>Mark that essay number on your construct map</a:t>
            </a:r>
          </a:p>
          <a:p>
            <a:pPr>
              <a:lnSpc>
                <a:spcPct val="90000"/>
              </a:lnSpc>
            </a:pPr>
            <a:r>
              <a:rPr lang="en-US" altLang="en-US" sz="3500" dirty="0">
                <a:latin typeface="Calibri" pitchFamily="34" charset="0"/>
              </a:rPr>
              <a:t>Submit thresholds.</a:t>
            </a:r>
          </a:p>
          <a:p>
            <a:pPr eaLnBrk="1" hangingPunct="1"/>
            <a:endParaRPr lang="en-US" altLang="en-US" sz="4000" dirty="0" smtClean="0">
              <a:latin typeface="Calibri" pitchFamily="34" charset="0"/>
            </a:endParaRPr>
          </a:p>
          <a:p>
            <a:pPr eaLnBrk="1" hangingPunct="1"/>
            <a:endParaRPr lang="en-US" altLang="en-US" sz="4000" dirty="0" smtClean="0">
              <a:latin typeface="Calibri" pitchFamily="34" charset="0"/>
            </a:endParaRPr>
          </a:p>
          <a:p>
            <a:pPr eaLnBrk="1" hangingPunct="1">
              <a:buFont typeface="Wingdings" pitchFamily="2" charset="2"/>
              <a:buNone/>
            </a:pPr>
            <a:endParaRPr lang="en-US" altLang="en-US" dirty="0" smtClean="0">
              <a:latin typeface="Calibri" pitchFamily="34" charset="0"/>
            </a:endParaRPr>
          </a:p>
        </p:txBody>
      </p:sp>
    </p:spTree>
    <p:extLst>
      <p:ext uri="{BB962C8B-B14F-4D97-AF65-F5344CB8AC3E}">
        <p14:creationId xmlns:p14="http://schemas.microsoft.com/office/powerpoint/2010/main" val="21820292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dirty="0" smtClean="0">
                <a:latin typeface="Calibri" pitchFamily="34" charset="0"/>
              </a:rPr>
              <a:t>What We’ll </a:t>
            </a:r>
            <a:r>
              <a:rPr lang="en-US" altLang="en-US" dirty="0">
                <a:latin typeface="Calibri" pitchFamily="34" charset="0"/>
              </a:rPr>
              <a:t>D</a:t>
            </a:r>
            <a:r>
              <a:rPr lang="en-US" altLang="en-US" dirty="0" smtClean="0">
                <a:latin typeface="Calibri" pitchFamily="34" charset="0"/>
              </a:rPr>
              <a:t>o</a:t>
            </a:r>
          </a:p>
        </p:txBody>
      </p:sp>
      <p:sp>
        <p:nvSpPr>
          <p:cNvPr id="23555" name="Rectangle 3"/>
          <p:cNvSpPr>
            <a:spLocks noGrp="1" noChangeArrowheads="1"/>
          </p:cNvSpPr>
          <p:nvPr>
            <p:ph type="body" idx="1"/>
          </p:nvPr>
        </p:nvSpPr>
        <p:spPr/>
        <p:txBody>
          <a:bodyPr/>
          <a:lstStyle/>
          <a:p>
            <a:pPr eaLnBrk="1" hangingPunct="1"/>
            <a:r>
              <a:rPr lang="en-US" altLang="en-US" dirty="0" smtClean="0">
                <a:latin typeface="Calibri" pitchFamily="34" charset="0"/>
              </a:rPr>
              <a:t>Tally your ratings</a:t>
            </a:r>
          </a:p>
          <a:p>
            <a:pPr eaLnBrk="1" hangingPunct="1"/>
            <a:r>
              <a:rPr lang="en-US" altLang="en-US" dirty="0" smtClean="0">
                <a:latin typeface="Calibri" pitchFamily="34" charset="0"/>
              </a:rPr>
              <a:t>Calculate cut scores</a:t>
            </a:r>
          </a:p>
          <a:p>
            <a:pPr eaLnBrk="1" hangingPunct="1"/>
            <a:r>
              <a:rPr lang="en-US" altLang="en-US" dirty="0" smtClean="0">
                <a:latin typeface="Calibri" pitchFamily="34" charset="0"/>
              </a:rPr>
              <a:t>Prepare summaries</a:t>
            </a:r>
          </a:p>
          <a:p>
            <a:pPr eaLnBrk="1" hangingPunct="1"/>
            <a:r>
              <a:rPr lang="en-US" altLang="en-US" dirty="0" smtClean="0">
                <a:latin typeface="Calibri" pitchFamily="34" charset="0"/>
              </a:rPr>
              <a:t>Share results next week</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14664325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smtClean="0">
                <a:latin typeface="Calibri" pitchFamily="34" charset="0"/>
              </a:rPr>
              <a:t>During Standard Setting</a:t>
            </a:r>
          </a:p>
        </p:txBody>
      </p:sp>
      <p:sp>
        <p:nvSpPr>
          <p:cNvPr id="24579" name="Rectangle 3"/>
          <p:cNvSpPr>
            <a:spLocks noGrp="1" noChangeArrowheads="1"/>
          </p:cNvSpPr>
          <p:nvPr>
            <p:ph type="body" idx="1"/>
          </p:nvPr>
        </p:nvSpPr>
        <p:spPr/>
        <p:txBody>
          <a:bodyPr/>
          <a:lstStyle/>
          <a:p>
            <a:pPr eaLnBrk="1" hangingPunct="1"/>
            <a:r>
              <a:rPr lang="en-US" altLang="en-US" dirty="0" smtClean="0">
                <a:latin typeface="Calibri" pitchFamily="34" charset="0"/>
              </a:rPr>
              <a:t>You will be working independently</a:t>
            </a:r>
          </a:p>
          <a:p>
            <a:pPr eaLnBrk="1" hangingPunct="1"/>
            <a:r>
              <a:rPr lang="en-US" altLang="en-US" dirty="0" smtClean="0">
                <a:latin typeface="Calibri" pitchFamily="34" charset="0"/>
              </a:rPr>
              <a:t>You will have access to help desk support</a:t>
            </a:r>
          </a:p>
          <a:p>
            <a:r>
              <a:rPr lang="en-US" altLang="en-US" dirty="0" smtClean="0">
                <a:latin typeface="Calibri" pitchFamily="34" charset="0"/>
              </a:rPr>
              <a:t>Maintain security</a:t>
            </a:r>
          </a:p>
          <a:p>
            <a:pPr marL="457200" lvl="1" indent="0">
              <a:buNone/>
            </a:pPr>
            <a:r>
              <a:rPr lang="en-US" altLang="en-US" dirty="0">
                <a:latin typeface="Calibri" pitchFamily="34" charset="0"/>
              </a:rPr>
              <a:t>	</a:t>
            </a:r>
            <a:r>
              <a:rPr lang="en-US" altLang="en-US" dirty="0" smtClean="0">
                <a:latin typeface="Calibri" pitchFamily="34" charset="0"/>
              </a:rPr>
              <a:t>				</a:t>
            </a:r>
          </a:p>
        </p:txBody>
      </p:sp>
    </p:spTree>
    <p:extLst>
      <p:ext uri="{BB962C8B-B14F-4D97-AF65-F5344CB8AC3E}">
        <p14:creationId xmlns:p14="http://schemas.microsoft.com/office/powerpoint/2010/main" val="20515552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dirty="0" smtClean="0">
                <a:latin typeface="Calibri" pitchFamily="34" charset="0"/>
              </a:rPr>
              <a:t>Schedule</a:t>
            </a:r>
          </a:p>
        </p:txBody>
      </p:sp>
      <p:sp>
        <p:nvSpPr>
          <p:cNvPr id="24579" name="Rectangle 3"/>
          <p:cNvSpPr>
            <a:spLocks noGrp="1" noChangeArrowheads="1"/>
          </p:cNvSpPr>
          <p:nvPr>
            <p:ph type="body" idx="1"/>
          </p:nvPr>
        </p:nvSpPr>
        <p:spPr/>
        <p:txBody>
          <a:bodyPr/>
          <a:lstStyle/>
          <a:p>
            <a:pPr marL="457200" lvl="1" indent="0">
              <a:buNone/>
            </a:pPr>
            <a:r>
              <a:rPr lang="en-US" altLang="en-US" sz="3600" dirty="0" smtClean="0">
                <a:latin typeface="Calibri" pitchFamily="34" charset="0"/>
              </a:rPr>
              <a:t>The task should take between 6 and 9 hours.</a:t>
            </a:r>
          </a:p>
          <a:p>
            <a:pPr marL="457200" lvl="1" indent="0">
              <a:buNone/>
            </a:pPr>
            <a:r>
              <a:rPr lang="en-US" altLang="en-US" sz="3600" dirty="0" smtClean="0">
                <a:latin typeface="Calibri" pitchFamily="34" charset="0"/>
              </a:rPr>
              <a:t>You will have about 40 hours to complete it.</a:t>
            </a:r>
          </a:p>
          <a:p>
            <a:pPr marL="457200" lvl="1" indent="0">
              <a:buNone/>
            </a:pPr>
            <a:r>
              <a:rPr lang="en-US" altLang="en-US" sz="3600" dirty="0" smtClean="0">
                <a:latin typeface="Calibri" pitchFamily="34" charset="0"/>
              </a:rPr>
              <a:t>Once you </a:t>
            </a:r>
            <a:r>
              <a:rPr lang="en-US" altLang="en-US" sz="3600" b="1" dirty="0" smtClean="0">
                <a:latin typeface="Calibri" pitchFamily="34" charset="0"/>
              </a:rPr>
              <a:t>Submit</a:t>
            </a:r>
            <a:r>
              <a:rPr lang="en-US" altLang="en-US" sz="3600" dirty="0" smtClean="0">
                <a:latin typeface="Calibri" pitchFamily="34" charset="0"/>
              </a:rPr>
              <a:t>, there’s no going back.</a:t>
            </a:r>
          </a:p>
          <a:p>
            <a:pPr marL="457200" lvl="1" indent="0">
              <a:buNone/>
            </a:pPr>
            <a:r>
              <a:rPr lang="en-US" altLang="en-US" sz="3600" dirty="0" smtClean="0">
                <a:latin typeface="Calibri" pitchFamily="34" charset="0"/>
              </a:rPr>
              <a:t>Log back in Wednesday 2 P.M. EDT</a:t>
            </a:r>
            <a:r>
              <a:rPr lang="en-US" altLang="en-US" dirty="0">
                <a:latin typeface="Calibri" pitchFamily="34" charset="0"/>
              </a:rPr>
              <a:t>	</a:t>
            </a:r>
            <a:r>
              <a:rPr lang="en-US" altLang="en-US" dirty="0" smtClean="0">
                <a:latin typeface="Calibri" pitchFamily="34" charset="0"/>
              </a:rPr>
              <a:t>				</a:t>
            </a:r>
          </a:p>
        </p:txBody>
      </p:sp>
    </p:spTree>
    <p:extLst>
      <p:ext uri="{BB962C8B-B14F-4D97-AF65-F5344CB8AC3E}">
        <p14:creationId xmlns:p14="http://schemas.microsoft.com/office/powerpoint/2010/main" val="38936088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smtClean="0">
                <a:latin typeface="Calibri" pitchFamily="34" charset="0"/>
              </a:rPr>
              <a:t>Other Information</a:t>
            </a:r>
          </a:p>
        </p:txBody>
      </p:sp>
      <p:sp>
        <p:nvSpPr>
          <p:cNvPr id="25603" name="Rectangle 3"/>
          <p:cNvSpPr>
            <a:spLocks noGrp="1" noChangeArrowheads="1"/>
          </p:cNvSpPr>
          <p:nvPr>
            <p:ph type="body" idx="1"/>
          </p:nvPr>
        </p:nvSpPr>
        <p:spPr/>
        <p:txBody>
          <a:bodyPr/>
          <a:lstStyle/>
          <a:p>
            <a:pPr eaLnBrk="1" hangingPunct="1"/>
            <a:r>
              <a:rPr lang="en-US" altLang="en-US" b="1" dirty="0" smtClean="0">
                <a:latin typeface="Calibri" pitchFamily="34" charset="0"/>
              </a:rPr>
              <a:t>Log-in Account Numbers</a:t>
            </a:r>
            <a:r>
              <a:rPr lang="en-US" altLang="en-US" dirty="0" smtClean="0">
                <a:latin typeface="Calibri" pitchFamily="34" charset="0"/>
              </a:rPr>
              <a:t>: sent to you via       e-mail</a:t>
            </a:r>
            <a:endParaRPr lang="en-US" altLang="en-US" dirty="0">
              <a:latin typeface="Calibri" pitchFamily="34" charset="0"/>
            </a:endParaRPr>
          </a:p>
          <a:p>
            <a:pPr eaLnBrk="1" hangingPunct="1"/>
            <a:r>
              <a:rPr lang="en-US" altLang="en-US" b="1" dirty="0" smtClean="0">
                <a:latin typeface="Calibri" pitchFamily="34" charset="0"/>
              </a:rPr>
              <a:t>Wednesday Webinar Location</a:t>
            </a:r>
            <a:r>
              <a:rPr lang="en-US" altLang="en-US" dirty="0" smtClean="0">
                <a:latin typeface="Calibri" pitchFamily="34" charset="0"/>
              </a:rPr>
              <a:t>: You will get an e-mail with this location later today.</a:t>
            </a:r>
          </a:p>
        </p:txBody>
      </p:sp>
    </p:spTree>
    <p:extLst>
      <p:ext uri="{BB962C8B-B14F-4D97-AF65-F5344CB8AC3E}">
        <p14:creationId xmlns:p14="http://schemas.microsoft.com/office/powerpoint/2010/main" val="36988980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smtClean="0">
                <a:latin typeface="Calibri" pitchFamily="34" charset="0"/>
              </a:rPr>
              <a:t>Questions?</a:t>
            </a:r>
          </a:p>
        </p:txBody>
      </p:sp>
      <p:sp>
        <p:nvSpPr>
          <p:cNvPr id="25603" name="Rectangle 3"/>
          <p:cNvSpPr>
            <a:spLocks noGrp="1" noChangeArrowheads="1"/>
          </p:cNvSpPr>
          <p:nvPr>
            <p:ph type="body" idx="1"/>
          </p:nvPr>
        </p:nvSpPr>
        <p:spPr/>
        <p:txBody>
          <a:bodyPr/>
          <a:lstStyle/>
          <a:p>
            <a:pPr eaLnBrk="1" hangingPunct="1"/>
            <a:endParaRPr lang="en-US" altLang="en-US" smtClean="0">
              <a:latin typeface="Calibri" pitchFamily="34" charset="0"/>
            </a:endParaRPr>
          </a:p>
        </p:txBody>
      </p:sp>
    </p:spTree>
    <p:extLst>
      <p:ext uri="{BB962C8B-B14F-4D97-AF65-F5344CB8AC3E}">
        <p14:creationId xmlns:p14="http://schemas.microsoft.com/office/powerpoint/2010/main" val="3847243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Job</a:t>
            </a:r>
            <a:endParaRPr lang="en-US" dirty="0"/>
          </a:p>
        </p:txBody>
      </p:sp>
      <p:sp>
        <p:nvSpPr>
          <p:cNvPr id="3" name="Content Placeholder 2"/>
          <p:cNvSpPr>
            <a:spLocks noGrp="1"/>
          </p:cNvSpPr>
          <p:nvPr>
            <p:ph idx="1"/>
          </p:nvPr>
        </p:nvSpPr>
        <p:spPr>
          <a:xfrm>
            <a:off x="457200" y="1348740"/>
            <a:ext cx="8229600" cy="4208929"/>
          </a:xfrm>
        </p:spPr>
        <p:txBody>
          <a:bodyPr>
            <a:noAutofit/>
          </a:bodyPr>
          <a:lstStyle/>
          <a:p>
            <a:pPr>
              <a:spcBef>
                <a:spcPts val="1200"/>
              </a:spcBef>
            </a:pPr>
            <a:r>
              <a:rPr lang="en-US" dirty="0" smtClean="0"/>
              <a:t>Review support </a:t>
            </a:r>
            <a:r>
              <a:rPr lang="en-US" dirty="0"/>
              <a:t>m</a:t>
            </a:r>
            <a:r>
              <a:rPr lang="en-US" dirty="0" smtClean="0"/>
              <a:t>aterials</a:t>
            </a:r>
          </a:p>
          <a:p>
            <a:pPr lvl="1">
              <a:spcBef>
                <a:spcPts val="1200"/>
              </a:spcBef>
            </a:pPr>
            <a:r>
              <a:rPr lang="en-US" sz="2400" dirty="0" smtClean="0"/>
              <a:t>Tests and student responses</a:t>
            </a:r>
          </a:p>
          <a:p>
            <a:pPr lvl="1">
              <a:spcBef>
                <a:spcPts val="1200"/>
              </a:spcBef>
            </a:pPr>
            <a:r>
              <a:rPr lang="en-US" sz="2400" dirty="0" smtClean="0"/>
              <a:t>Achievement Level Descriptors (ALDs)</a:t>
            </a:r>
          </a:p>
          <a:p>
            <a:pPr>
              <a:spcBef>
                <a:spcPts val="1200"/>
              </a:spcBef>
            </a:pPr>
            <a:r>
              <a:rPr lang="en-US" dirty="0" smtClean="0"/>
              <a:t>Learn an achievement </a:t>
            </a:r>
            <a:r>
              <a:rPr lang="en-US" dirty="0"/>
              <a:t>l</a:t>
            </a:r>
            <a:r>
              <a:rPr lang="en-US" dirty="0" smtClean="0"/>
              <a:t>evel </a:t>
            </a:r>
            <a:r>
              <a:rPr lang="en-US" dirty="0"/>
              <a:t>s</a:t>
            </a:r>
            <a:r>
              <a:rPr lang="en-US" dirty="0" smtClean="0"/>
              <a:t>etting </a:t>
            </a:r>
            <a:r>
              <a:rPr lang="en-US" dirty="0"/>
              <a:t>p</a:t>
            </a:r>
            <a:r>
              <a:rPr lang="en-US" dirty="0" smtClean="0"/>
              <a:t>rocedure</a:t>
            </a:r>
          </a:p>
          <a:p>
            <a:pPr lvl="1">
              <a:spcBef>
                <a:spcPts val="1200"/>
              </a:spcBef>
            </a:pPr>
            <a:r>
              <a:rPr lang="en-US" sz="2800" dirty="0" smtClean="0"/>
              <a:t>Receive instruction</a:t>
            </a:r>
          </a:p>
          <a:p>
            <a:pPr lvl="1">
              <a:spcBef>
                <a:spcPts val="1200"/>
              </a:spcBef>
            </a:pPr>
            <a:r>
              <a:rPr lang="en-US" sz="2800" dirty="0" smtClean="0"/>
              <a:t>Practice</a:t>
            </a:r>
          </a:p>
          <a:p>
            <a:pPr lvl="1">
              <a:spcBef>
                <a:spcPts val="1200"/>
              </a:spcBef>
            </a:pPr>
            <a:r>
              <a:rPr lang="en-US" sz="2800" dirty="0" smtClean="0"/>
              <a:t>Apply</a:t>
            </a:r>
          </a:p>
        </p:txBody>
      </p:sp>
    </p:spTree>
    <p:extLst>
      <p:ext uri="{BB962C8B-B14F-4D97-AF65-F5344CB8AC3E}">
        <p14:creationId xmlns:p14="http://schemas.microsoft.com/office/powerpoint/2010/main" val="3900241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dirty="0" smtClean="0">
                <a:latin typeface="Calibri" pitchFamily="34" charset="0"/>
              </a:rPr>
              <a:t>Your Facilitators</a:t>
            </a:r>
          </a:p>
        </p:txBody>
      </p:sp>
      <p:sp>
        <p:nvSpPr>
          <p:cNvPr id="25603" name="Rectangle 3"/>
          <p:cNvSpPr>
            <a:spLocks noGrp="1" noChangeArrowheads="1"/>
          </p:cNvSpPr>
          <p:nvPr>
            <p:ph type="body" idx="1"/>
          </p:nvPr>
        </p:nvSpPr>
        <p:spPr/>
        <p:txBody>
          <a:bodyPr>
            <a:normAutofit/>
          </a:bodyPr>
          <a:lstStyle/>
          <a:p>
            <a:pPr eaLnBrk="1" hangingPunct="1"/>
            <a:r>
              <a:rPr lang="en-US" altLang="en-US" dirty="0" smtClean="0">
                <a:latin typeface="Calibri" pitchFamily="34" charset="0"/>
              </a:rPr>
              <a:t>Grades 5-6: </a:t>
            </a:r>
            <a:r>
              <a:rPr lang="en-US" altLang="en-US" dirty="0" err="1" smtClean="0">
                <a:latin typeface="Calibri" pitchFamily="34" charset="0"/>
              </a:rPr>
              <a:t>Rebekkah</a:t>
            </a:r>
            <a:r>
              <a:rPr lang="en-US" altLang="en-US" dirty="0" smtClean="0">
                <a:latin typeface="Calibri" pitchFamily="34" charset="0"/>
              </a:rPr>
              <a:t> xxxx</a:t>
            </a:r>
            <a:r>
              <a:rPr lang="en-US" altLang="en-US" dirty="0" smtClean="0">
                <a:latin typeface="Calibri" pitchFamily="34" charset="0"/>
                <a:hlinkClick r:id="rId3"/>
              </a:rPr>
              <a:t>@measinc.com</a:t>
            </a:r>
            <a:r>
              <a:rPr lang="en-US" altLang="en-US" dirty="0" smtClean="0">
                <a:latin typeface="Calibri" pitchFamily="34" charset="0"/>
              </a:rPr>
              <a:t> </a:t>
            </a:r>
          </a:p>
          <a:p>
            <a:pPr eaLnBrk="1" hangingPunct="1"/>
            <a:r>
              <a:rPr lang="en-US" altLang="en-US" dirty="0" smtClean="0">
                <a:latin typeface="Calibri" pitchFamily="34" charset="0"/>
              </a:rPr>
              <a:t>Grades 7-8: Chris  xxxx</a:t>
            </a:r>
            <a:r>
              <a:rPr lang="en-US" altLang="en-US" dirty="0" smtClean="0">
                <a:latin typeface="Calibri" pitchFamily="34" charset="0"/>
                <a:hlinkClick r:id="rId4"/>
              </a:rPr>
              <a:t>@measinc.com</a:t>
            </a:r>
            <a:endParaRPr lang="en-US" altLang="en-US" dirty="0" smtClean="0">
              <a:latin typeface="Calibri" pitchFamily="34" charset="0"/>
            </a:endParaRPr>
          </a:p>
          <a:p>
            <a:pPr eaLnBrk="1" hangingPunct="1"/>
            <a:r>
              <a:rPr lang="en-US" altLang="en-US" dirty="0" smtClean="0">
                <a:latin typeface="Calibri" pitchFamily="34" charset="0"/>
              </a:rPr>
              <a:t>Grades 9-10: Craig  xxxx</a:t>
            </a:r>
            <a:r>
              <a:rPr lang="en-US" altLang="en-US" dirty="0" smtClean="0">
                <a:latin typeface="Calibri" pitchFamily="34" charset="0"/>
                <a:hlinkClick r:id="rId5"/>
              </a:rPr>
              <a:t>@measinc.com</a:t>
            </a:r>
            <a:endParaRPr lang="en-US" altLang="en-US" dirty="0" smtClean="0">
              <a:latin typeface="Calibri" pitchFamily="34" charset="0"/>
            </a:endParaRPr>
          </a:p>
          <a:p>
            <a:pPr marL="0" indent="0" eaLnBrk="1" hangingPunct="1">
              <a:buNone/>
            </a:pPr>
            <a:endParaRPr lang="en-US" altLang="en-US" dirty="0" smtClean="0">
              <a:latin typeface="Calibri" pitchFamily="34" charset="0"/>
            </a:endParaRPr>
          </a:p>
          <a:p>
            <a:pPr eaLnBrk="1" hangingPunct="1"/>
            <a:endParaRPr lang="en-US" altLang="en-US" dirty="0" smtClean="0">
              <a:latin typeface="Calibri" pitchFamily="34" charset="0"/>
            </a:endParaRPr>
          </a:p>
        </p:txBody>
      </p:sp>
    </p:spTree>
    <p:extLst>
      <p:ext uri="{BB962C8B-B14F-4D97-AF65-F5344CB8AC3E}">
        <p14:creationId xmlns:p14="http://schemas.microsoft.com/office/powerpoint/2010/main" val="20418045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6699"/>
                </a:solidFill>
              </a:rPr>
              <a:t>Practice Round</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32417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b="1" dirty="0" smtClean="0">
                <a:solidFill>
                  <a:srgbClr val="006298"/>
                </a:solidFill>
              </a:rPr>
              <a:t>Objectives</a:t>
            </a:r>
            <a:endParaRPr lang="en-US" altLang="en-US" b="1" dirty="0">
              <a:solidFill>
                <a:srgbClr val="006298"/>
              </a:solidFill>
            </a:endParaRPr>
          </a:p>
        </p:txBody>
      </p:sp>
      <p:sp>
        <p:nvSpPr>
          <p:cNvPr id="3075" name="Rectangle 3"/>
          <p:cNvSpPr>
            <a:spLocks noGrp="1" noChangeArrowheads="1"/>
          </p:cNvSpPr>
          <p:nvPr>
            <p:ph idx="1"/>
          </p:nvPr>
        </p:nvSpPr>
        <p:spPr>
          <a:xfrm>
            <a:off x="457200" y="1600200"/>
            <a:ext cx="8229600" cy="3505200"/>
          </a:xfrm>
        </p:spPr>
        <p:txBody>
          <a:bodyPr>
            <a:normAutofit/>
          </a:bodyPr>
          <a:lstStyle/>
          <a:p>
            <a:r>
              <a:rPr lang="en-US" altLang="en-US" dirty="0" smtClean="0"/>
              <a:t>Review test </a:t>
            </a:r>
            <a:r>
              <a:rPr lang="en-US" altLang="en-US" dirty="0"/>
              <a:t>c</a:t>
            </a:r>
            <a:r>
              <a:rPr lang="en-US" altLang="en-US" dirty="0" smtClean="0"/>
              <a:t>ontents</a:t>
            </a:r>
            <a:endParaRPr lang="en-US" altLang="en-US" dirty="0"/>
          </a:p>
          <a:p>
            <a:r>
              <a:rPr lang="en-US" altLang="en-US" dirty="0" smtClean="0"/>
              <a:t>Review (ALDs)</a:t>
            </a:r>
            <a:endParaRPr lang="en-US" altLang="en-US" dirty="0"/>
          </a:p>
          <a:p>
            <a:r>
              <a:rPr lang="en-US" altLang="en-US" dirty="0"/>
              <a:t>Learn </a:t>
            </a:r>
            <a:r>
              <a:rPr lang="en-US" altLang="en-US" dirty="0" smtClean="0"/>
              <a:t>Body of Work </a:t>
            </a:r>
            <a:r>
              <a:rPr lang="en-US" altLang="en-US" dirty="0"/>
              <a:t>p</a:t>
            </a:r>
            <a:r>
              <a:rPr lang="en-US" altLang="en-US" dirty="0" smtClean="0"/>
              <a:t>rocedure</a:t>
            </a:r>
            <a:endParaRPr lang="en-US" altLang="en-US" dirty="0"/>
          </a:p>
          <a:p>
            <a:r>
              <a:rPr lang="en-US" altLang="en-US" dirty="0"/>
              <a:t>Recommend </a:t>
            </a:r>
            <a:r>
              <a:rPr lang="en-US" altLang="en-US" dirty="0" smtClean="0"/>
              <a:t>cut </a:t>
            </a:r>
            <a:r>
              <a:rPr lang="en-US" altLang="en-US" dirty="0"/>
              <a:t>s</a:t>
            </a:r>
            <a:r>
              <a:rPr lang="en-US" altLang="en-US" dirty="0" smtClean="0"/>
              <a:t>cores</a:t>
            </a:r>
            <a:endParaRPr lang="en-US" altLang="en-US" dirty="0"/>
          </a:p>
        </p:txBody>
      </p:sp>
    </p:spTree>
    <p:extLst>
      <p:ext uri="{BB962C8B-B14F-4D97-AF65-F5344CB8AC3E}">
        <p14:creationId xmlns:p14="http://schemas.microsoft.com/office/powerpoint/2010/main" val="1332232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b="1" dirty="0">
                <a:solidFill>
                  <a:srgbClr val="006298"/>
                </a:solidFill>
              </a:rPr>
              <a:t>Activities</a:t>
            </a:r>
          </a:p>
        </p:txBody>
      </p:sp>
      <p:sp>
        <p:nvSpPr>
          <p:cNvPr id="7171" name="Rectangle 3"/>
          <p:cNvSpPr>
            <a:spLocks noGrp="1" noChangeArrowheads="1"/>
          </p:cNvSpPr>
          <p:nvPr>
            <p:ph idx="1"/>
          </p:nvPr>
        </p:nvSpPr>
        <p:spPr>
          <a:xfrm>
            <a:off x="457200" y="1295400"/>
            <a:ext cx="8229600" cy="5257800"/>
          </a:xfrm>
        </p:spPr>
        <p:txBody>
          <a:bodyPr>
            <a:normAutofit/>
          </a:bodyPr>
          <a:lstStyle/>
          <a:p>
            <a:r>
              <a:rPr lang="en-US" altLang="en-US" sz="3200" b="0" dirty="0"/>
              <a:t>Examine </a:t>
            </a:r>
            <a:r>
              <a:rPr lang="en-US" altLang="en-US" sz="3200" b="0" dirty="0" smtClean="0"/>
              <a:t>tests and student responses</a:t>
            </a:r>
            <a:endParaRPr lang="en-US" altLang="en-US" sz="3200" b="0" dirty="0"/>
          </a:p>
          <a:p>
            <a:r>
              <a:rPr lang="en-US" altLang="en-US" sz="3200" b="0" dirty="0" smtClean="0"/>
              <a:t>Review ALDs</a:t>
            </a:r>
          </a:p>
          <a:p>
            <a:r>
              <a:rPr lang="en-US" altLang="en-US" sz="3200" b="0" dirty="0" smtClean="0"/>
              <a:t>Receive Body of Work </a:t>
            </a:r>
            <a:r>
              <a:rPr lang="en-US" altLang="en-US" sz="3200" b="0" dirty="0"/>
              <a:t>i</a:t>
            </a:r>
            <a:r>
              <a:rPr lang="en-US" altLang="en-US" sz="3200" b="0" dirty="0" smtClean="0"/>
              <a:t>nstruction</a:t>
            </a:r>
          </a:p>
          <a:p>
            <a:r>
              <a:rPr lang="en-US" altLang="en-US" sz="3200" b="0" dirty="0" smtClean="0"/>
              <a:t>Practice using Body of Work </a:t>
            </a:r>
            <a:r>
              <a:rPr lang="en-US" altLang="en-US" sz="3200" b="0" dirty="0"/>
              <a:t>p</a:t>
            </a:r>
            <a:r>
              <a:rPr lang="en-US" altLang="en-US" sz="3200" b="0" dirty="0" smtClean="0"/>
              <a:t>rocedure</a:t>
            </a:r>
          </a:p>
          <a:p>
            <a:r>
              <a:rPr lang="en-US" altLang="en-US" sz="3200" b="0" dirty="0" smtClean="0"/>
              <a:t>Apply Body of Work procedure</a:t>
            </a:r>
          </a:p>
          <a:p>
            <a:pPr lvl="1"/>
            <a:r>
              <a:rPr lang="en-US" altLang="en-US" b="0" dirty="0"/>
              <a:t>2</a:t>
            </a:r>
            <a:r>
              <a:rPr lang="en-US" altLang="en-US" b="0" dirty="0" smtClean="0"/>
              <a:t> </a:t>
            </a:r>
            <a:r>
              <a:rPr lang="en-US" altLang="en-US" b="0" dirty="0"/>
              <a:t>r</a:t>
            </a:r>
            <a:r>
              <a:rPr lang="en-US" altLang="en-US" b="0" dirty="0" smtClean="0"/>
              <a:t>ounds</a:t>
            </a:r>
            <a:endParaRPr lang="en-US" altLang="en-US" b="0" dirty="0"/>
          </a:p>
          <a:p>
            <a:pPr lvl="1"/>
            <a:r>
              <a:rPr lang="en-US" altLang="en-US" sz="3100" dirty="0"/>
              <a:t>Discussion </a:t>
            </a:r>
            <a:r>
              <a:rPr lang="en-US" altLang="en-US" sz="3100" dirty="0" smtClean="0"/>
              <a:t>between </a:t>
            </a:r>
            <a:r>
              <a:rPr lang="en-US" altLang="en-US" sz="3100" dirty="0"/>
              <a:t>r</a:t>
            </a:r>
            <a:r>
              <a:rPr lang="en-US" altLang="en-US" sz="3100" dirty="0" smtClean="0"/>
              <a:t>ounds</a:t>
            </a:r>
          </a:p>
          <a:p>
            <a:r>
              <a:rPr lang="en-US" altLang="en-US" sz="3200" b="0" dirty="0" smtClean="0"/>
              <a:t>Review all cuts across grades (subgroup)</a:t>
            </a:r>
            <a:endParaRPr lang="en-US" altLang="en-US" sz="3200" b="0" dirty="0"/>
          </a:p>
        </p:txBody>
      </p:sp>
    </p:spTree>
    <p:extLst>
      <p:ext uri="{BB962C8B-B14F-4D97-AF65-F5344CB8AC3E}">
        <p14:creationId xmlns:p14="http://schemas.microsoft.com/office/powerpoint/2010/main" val="3973622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6298"/>
                </a:solidFill>
              </a:rPr>
              <a:t>Agenda</a:t>
            </a:r>
            <a:endParaRPr lang="en-US" dirty="0">
              <a:solidFill>
                <a:srgbClr val="006298"/>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95807114"/>
              </p:ext>
            </p:extLst>
          </p:nvPr>
        </p:nvGraphicFramePr>
        <p:xfrm>
          <a:off x="685800" y="1143000"/>
          <a:ext cx="8001000" cy="5582920"/>
        </p:xfrm>
        <a:graphic>
          <a:graphicData uri="http://schemas.openxmlformats.org/drawingml/2006/table">
            <a:tbl>
              <a:tblPr firstRow="1" bandRow="1">
                <a:tableStyleId>{5C22544A-7EE6-4342-B048-85BDC9FD1C3A}</a:tableStyleId>
              </a:tblPr>
              <a:tblGrid>
                <a:gridCol w="3040380"/>
                <a:gridCol w="4960620"/>
              </a:tblGrid>
              <a:tr h="370840">
                <a:tc>
                  <a:txBody>
                    <a:bodyPr/>
                    <a:lstStyle/>
                    <a:p>
                      <a:r>
                        <a:rPr lang="en-US" sz="2400" dirty="0" smtClean="0"/>
                        <a:t>Day</a:t>
                      </a:r>
                      <a:endParaRPr lang="en-US" sz="2400" dirty="0"/>
                    </a:p>
                  </a:txBody>
                  <a:tcPr/>
                </a:tc>
                <a:tc>
                  <a:txBody>
                    <a:bodyPr/>
                    <a:lstStyle/>
                    <a:p>
                      <a:r>
                        <a:rPr lang="en-US" sz="2400" dirty="0" smtClean="0"/>
                        <a:t>Event(s)</a:t>
                      </a:r>
                      <a:endParaRPr lang="en-US" sz="2400" dirty="0"/>
                    </a:p>
                  </a:txBody>
                  <a:tcPr/>
                </a:tc>
              </a:tr>
              <a:tr h="370840">
                <a:tc>
                  <a:txBody>
                    <a:bodyPr/>
                    <a:lstStyle/>
                    <a:p>
                      <a:r>
                        <a:rPr lang="en-US" sz="2400" dirty="0" smtClean="0"/>
                        <a:t>Monday, June</a:t>
                      </a:r>
                      <a:r>
                        <a:rPr lang="en-US" sz="2400" baseline="0" dirty="0" smtClean="0"/>
                        <a:t> 11</a:t>
                      </a:r>
                      <a:endParaRPr lang="en-US" sz="2400" dirty="0"/>
                    </a:p>
                  </a:txBody>
                  <a:tcPr/>
                </a:tc>
                <a:tc>
                  <a:txBody>
                    <a:bodyPr/>
                    <a:lstStyle/>
                    <a:p>
                      <a:r>
                        <a:rPr lang="en-US" sz="2400" dirty="0" smtClean="0"/>
                        <a:t>Overview</a:t>
                      </a:r>
                    </a:p>
                    <a:p>
                      <a:r>
                        <a:rPr lang="en-US" sz="2400" dirty="0" smtClean="0"/>
                        <a:t>Test</a:t>
                      </a:r>
                      <a:r>
                        <a:rPr lang="en-US" sz="2400" baseline="0" dirty="0" smtClean="0"/>
                        <a:t> Review</a:t>
                      </a:r>
                      <a:endParaRPr lang="en-US" sz="2400" dirty="0" smtClean="0"/>
                    </a:p>
                    <a:p>
                      <a:r>
                        <a:rPr lang="en-US" sz="2400" dirty="0" smtClean="0"/>
                        <a:t>ALD</a:t>
                      </a:r>
                      <a:r>
                        <a:rPr lang="en-US" sz="2400" baseline="0" dirty="0" smtClean="0"/>
                        <a:t> Review</a:t>
                      </a:r>
                      <a:endParaRPr lang="en-US" sz="2400" dirty="0" smtClean="0"/>
                    </a:p>
                    <a:p>
                      <a:r>
                        <a:rPr lang="en-US" sz="2400" dirty="0" smtClean="0"/>
                        <a:t>Body of Work Training</a:t>
                      </a:r>
                    </a:p>
                    <a:p>
                      <a:r>
                        <a:rPr lang="en-US" sz="2400" dirty="0" smtClean="0"/>
                        <a:t>Body</a:t>
                      </a:r>
                      <a:r>
                        <a:rPr lang="en-US" sz="2400" baseline="0" dirty="0" smtClean="0"/>
                        <a:t> of Work Practice</a:t>
                      </a:r>
                    </a:p>
                    <a:p>
                      <a:r>
                        <a:rPr lang="en-US" sz="2400" baseline="0" dirty="0" smtClean="0"/>
                        <a:t>Begin Round 1</a:t>
                      </a:r>
                      <a:endParaRPr lang="en-US" sz="2400" dirty="0"/>
                    </a:p>
                  </a:txBody>
                  <a:tcPr/>
                </a:tc>
              </a:tr>
              <a:tr h="370840">
                <a:tc>
                  <a:txBody>
                    <a:bodyPr/>
                    <a:lstStyle/>
                    <a:p>
                      <a:r>
                        <a:rPr lang="en-US" sz="2400" dirty="0" smtClean="0"/>
                        <a:t>Wednesday,</a:t>
                      </a:r>
                      <a:r>
                        <a:rPr lang="en-US" sz="2400" baseline="0" dirty="0" smtClean="0"/>
                        <a:t> June 13</a:t>
                      </a:r>
                      <a:endParaRPr lang="en-US" sz="2400" dirty="0"/>
                    </a:p>
                  </a:txBody>
                  <a:tcPr/>
                </a:tc>
                <a:tc>
                  <a:txBody>
                    <a:bodyPr/>
                    <a:lstStyle/>
                    <a:p>
                      <a:r>
                        <a:rPr lang="en-US" sz="2400" dirty="0" smtClean="0"/>
                        <a:t>Complete Round 1 (A.M.)</a:t>
                      </a:r>
                    </a:p>
                    <a:p>
                      <a:r>
                        <a:rPr lang="en-US" sz="2400" dirty="0" smtClean="0"/>
                        <a:t>Discuss Round 1 Results (P.M.)</a:t>
                      </a:r>
                    </a:p>
                    <a:p>
                      <a:r>
                        <a:rPr lang="en-US" sz="2400" dirty="0" smtClean="0"/>
                        <a:t>Start</a:t>
                      </a:r>
                      <a:r>
                        <a:rPr lang="en-US" sz="2400" baseline="0" dirty="0" smtClean="0"/>
                        <a:t> Round 2 (P.M.)</a:t>
                      </a:r>
                      <a:endParaRPr lang="en-US" sz="2400" dirty="0"/>
                    </a:p>
                  </a:txBody>
                  <a:tcPr/>
                </a:tc>
              </a:tr>
              <a:tr h="370840">
                <a:tc>
                  <a:txBody>
                    <a:bodyPr/>
                    <a:lstStyle/>
                    <a:p>
                      <a:r>
                        <a:rPr lang="en-US" sz="2400" dirty="0" smtClean="0"/>
                        <a:t>Friday, June 15</a:t>
                      </a:r>
                      <a:endParaRPr lang="en-US" sz="2400" dirty="0"/>
                    </a:p>
                  </a:txBody>
                  <a:tcPr/>
                </a:tc>
                <a:tc>
                  <a:txBody>
                    <a:bodyPr/>
                    <a:lstStyle/>
                    <a:p>
                      <a:r>
                        <a:rPr lang="en-US" sz="2400" dirty="0" smtClean="0"/>
                        <a:t>Complete</a:t>
                      </a:r>
                      <a:r>
                        <a:rPr lang="en-US" sz="2400" baseline="0" dirty="0" smtClean="0"/>
                        <a:t> Round 2 (A.M.)</a:t>
                      </a:r>
                      <a:endParaRPr lang="en-US" sz="2400" dirty="0"/>
                    </a:p>
                  </a:txBody>
                  <a:tcPr/>
                </a:tc>
              </a:tr>
              <a:tr h="370840">
                <a:tc>
                  <a:txBody>
                    <a:bodyPr/>
                    <a:lstStyle/>
                    <a:p>
                      <a:r>
                        <a:rPr lang="en-US" sz="2400" dirty="0" smtClean="0"/>
                        <a:t>Monday, June</a:t>
                      </a:r>
                      <a:r>
                        <a:rPr lang="en-US" sz="2400" baseline="0" dirty="0" smtClean="0"/>
                        <a:t> 18</a:t>
                      </a:r>
                      <a:r>
                        <a:rPr lang="en-US" sz="2400" dirty="0" smtClean="0"/>
                        <a:t> (Subgroup)</a:t>
                      </a:r>
                      <a:endParaRPr lang="en-US" sz="2400" dirty="0"/>
                    </a:p>
                  </a:txBody>
                  <a:tcPr/>
                </a:tc>
                <a:tc>
                  <a:txBody>
                    <a:bodyPr/>
                    <a:lstStyle/>
                    <a:p>
                      <a:r>
                        <a:rPr lang="en-US" sz="2400" dirty="0" smtClean="0"/>
                        <a:t>Review Round 2 Results</a:t>
                      </a:r>
                    </a:p>
                    <a:p>
                      <a:r>
                        <a:rPr lang="en-US" sz="2400" dirty="0" smtClean="0"/>
                        <a:t>Recommend Adjustments</a:t>
                      </a:r>
                      <a:endParaRPr lang="en-US" sz="2400" dirty="0"/>
                    </a:p>
                  </a:txBody>
                  <a:tcPr/>
                </a:tc>
              </a:tr>
              <a:tr h="370840">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357213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6699"/>
                </a:solidFill>
              </a:rPr>
              <a:t>Questions so far?</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82903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6699"/>
                </a:solidFill>
              </a:rPr>
              <a:t>Tests and Responses</a:t>
            </a:r>
            <a:endParaRPr lang="en-US" dirty="0">
              <a:solidFill>
                <a:srgbClr val="666699"/>
              </a:solidFill>
            </a:endParaRPr>
          </a:p>
        </p:txBody>
      </p:sp>
      <p:sp>
        <p:nvSpPr>
          <p:cNvPr id="3" name="Subtitle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07885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1940</TotalTime>
  <Words>6247</Words>
  <Application>Microsoft Office PowerPoint</Application>
  <PresentationFormat>On-screen Show (4:3)</PresentationFormat>
  <Paragraphs>400</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Times New Roman</vt:lpstr>
      <vt:lpstr>Wingdings</vt:lpstr>
      <vt:lpstr>Office Theme</vt:lpstr>
      <vt:lpstr>Body of Work Online Standard Setting Workshop</vt:lpstr>
      <vt:lpstr>Welcome!</vt:lpstr>
      <vt:lpstr>Why Are You Here?</vt:lpstr>
      <vt:lpstr>Your Job</vt:lpstr>
      <vt:lpstr>Objectives</vt:lpstr>
      <vt:lpstr>Activities</vt:lpstr>
      <vt:lpstr>Agenda</vt:lpstr>
      <vt:lpstr>Questions so far?</vt:lpstr>
      <vt:lpstr>Tests and Responses</vt:lpstr>
      <vt:lpstr>Levels/Genres</vt:lpstr>
      <vt:lpstr>Sample Prompt</vt:lpstr>
      <vt:lpstr>Scoring</vt:lpstr>
      <vt:lpstr>Questions?</vt:lpstr>
      <vt:lpstr>Achievement Level Descriptors</vt:lpstr>
      <vt:lpstr>Background</vt:lpstr>
      <vt:lpstr>Learning Progressions</vt:lpstr>
      <vt:lpstr>Achievement Levels</vt:lpstr>
      <vt:lpstr>Questions?</vt:lpstr>
      <vt:lpstr>The Body of Work Procedure</vt:lpstr>
      <vt:lpstr>Overview</vt:lpstr>
      <vt:lpstr>Tools</vt:lpstr>
      <vt:lpstr>Construct Map</vt:lpstr>
      <vt:lpstr>Procedures</vt:lpstr>
      <vt:lpstr>Activities</vt:lpstr>
      <vt:lpstr>Procedures</vt:lpstr>
      <vt:lpstr>Student Essays</vt:lpstr>
      <vt:lpstr>Student Essays</vt:lpstr>
      <vt:lpstr>Procedures (continued)</vt:lpstr>
      <vt:lpstr>Software Overview</vt:lpstr>
      <vt:lpstr>Round 1</vt:lpstr>
      <vt:lpstr>What We’ll Do</vt:lpstr>
      <vt:lpstr>Round 1 Feedback Discussion</vt:lpstr>
      <vt:lpstr>Round 1: Results</vt:lpstr>
      <vt:lpstr>Round 2</vt:lpstr>
      <vt:lpstr>What We’ll Do</vt:lpstr>
      <vt:lpstr>During Standard Setting</vt:lpstr>
      <vt:lpstr>Schedule</vt:lpstr>
      <vt:lpstr>Other Information</vt:lpstr>
      <vt:lpstr>Questions?</vt:lpstr>
      <vt:lpstr>Your Facilitators</vt:lpstr>
      <vt:lpstr>Practice Round</vt:lpstr>
    </vt:vector>
  </TitlesOfParts>
  <Company>Measurement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Records Bureau Writing Assessment Program</dc:title>
  <dc:creator>Michael Bunch</dc:creator>
  <cp:lastModifiedBy>Kathryn Bunch</cp:lastModifiedBy>
  <cp:revision>109</cp:revision>
  <cp:lastPrinted>2018-06-08T15:14:14Z</cp:lastPrinted>
  <dcterms:created xsi:type="dcterms:W3CDTF">2016-07-11T19:34:59Z</dcterms:created>
  <dcterms:modified xsi:type="dcterms:W3CDTF">2020-03-30T16:13:00Z</dcterms:modified>
</cp:coreProperties>
</file>